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0" r:id="rId4"/>
    <p:sldId id="257" r:id="rId5"/>
    <p:sldId id="258" r:id="rId6"/>
    <p:sldId id="259" r:id="rId7"/>
    <p:sldId id="264" r:id="rId8"/>
    <p:sldId id="266" r:id="rId9"/>
    <p:sldId id="262" r:id="rId10"/>
    <p:sldId id="263" r:id="rId11"/>
    <p:sldId id="267" r:id="rId12"/>
    <p:sldId id="268" r:id="rId13"/>
    <p:sldId id="265"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660"/>
  </p:normalViewPr>
  <p:slideViewPr>
    <p:cSldViewPr snapToGrid="0">
      <p:cViewPr varScale="1">
        <p:scale>
          <a:sx n="110" d="100"/>
          <a:sy n="110" d="100"/>
        </p:scale>
        <p:origin x="-48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2" Type="http://schemas.openxmlformats.org/officeDocument/2006/relationships/hyperlink" Target="http://www.9bit.ru/" TargetMode="External"/><Relationship Id="rId1" Type="http://schemas.openxmlformats.org/officeDocument/2006/relationships/hyperlink" Target="mailto:d.a.panov@mail.ru"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www.9bit.ru/" TargetMode="External"/><Relationship Id="rId1" Type="http://schemas.openxmlformats.org/officeDocument/2006/relationships/hyperlink" Target="mailto:d.a.panov@mail.r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4C0E6-FB2A-4B76-83D1-17FC8F51F39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ru-RU"/>
        </a:p>
      </dgm:t>
    </dgm:pt>
    <dgm:pt modelId="{1B10A216-8E3E-4960-BF94-9E33851BB6BF}">
      <dgm:prSet/>
      <dgm:spPr/>
      <dgm:t>
        <a:bodyPr/>
        <a:lstStyle/>
        <a:p>
          <a:pPr rtl="0"/>
          <a:r>
            <a:rPr lang="ru-RU" smtClean="0"/>
            <a:t>При работе на одном из месторождений проводилась инвентаризация труб. В процессе инвентаризации были выяснены следующие моменты:</a:t>
          </a:r>
          <a:endParaRPr lang="ru-RU"/>
        </a:p>
      </dgm:t>
    </dgm:pt>
    <dgm:pt modelId="{596D35CB-FD6C-4D44-B1FF-F21134E06451}" type="parTrans" cxnId="{15E54BB0-4B84-4D52-92DC-F1D3138A5950}">
      <dgm:prSet/>
      <dgm:spPr/>
      <dgm:t>
        <a:bodyPr/>
        <a:lstStyle/>
        <a:p>
          <a:endParaRPr lang="ru-RU"/>
        </a:p>
      </dgm:t>
    </dgm:pt>
    <dgm:pt modelId="{BB0ABD6A-115B-4001-A3C4-63853E678F9D}" type="sibTrans" cxnId="{15E54BB0-4B84-4D52-92DC-F1D3138A5950}">
      <dgm:prSet/>
      <dgm:spPr/>
      <dgm:t>
        <a:bodyPr/>
        <a:lstStyle/>
        <a:p>
          <a:endParaRPr lang="ru-RU"/>
        </a:p>
      </dgm:t>
    </dgm:pt>
    <dgm:pt modelId="{27A54EEB-1F52-4CEB-BA01-F76551C02EF3}">
      <dgm:prSet/>
      <dgm:spPr/>
      <dgm:t>
        <a:bodyPr/>
        <a:lstStyle/>
        <a:p>
          <a:pPr rtl="0"/>
          <a:r>
            <a:rPr lang="ru-RU" dirty="0" smtClean="0">
              <a:solidFill>
                <a:srgbClr val="002060"/>
              </a:solidFill>
            </a:rPr>
            <a:t>Замер времени, когда работник, используя мел, помечал трубы - показал, что на подсчёт примерно 773 труб потребовалось 65 минут, причём трубы, которые оказались не досягаемы для пометки мелом учитывались «на глазок».</a:t>
          </a:r>
          <a:endParaRPr lang="ru-RU" dirty="0">
            <a:solidFill>
              <a:srgbClr val="002060"/>
            </a:solidFill>
          </a:endParaRPr>
        </a:p>
      </dgm:t>
    </dgm:pt>
    <dgm:pt modelId="{0F2A8220-8456-4EAA-8499-228FC8CA5153}" type="parTrans" cxnId="{B0B3F182-6925-43D3-A7A6-2394049FAA57}">
      <dgm:prSet/>
      <dgm:spPr/>
      <dgm:t>
        <a:bodyPr/>
        <a:lstStyle/>
        <a:p>
          <a:endParaRPr lang="ru-RU"/>
        </a:p>
      </dgm:t>
    </dgm:pt>
    <dgm:pt modelId="{6AC75065-F3A8-4276-B0D6-A39CD6100F4C}" type="sibTrans" cxnId="{B0B3F182-6925-43D3-A7A6-2394049FAA57}">
      <dgm:prSet/>
      <dgm:spPr/>
      <dgm:t>
        <a:bodyPr/>
        <a:lstStyle/>
        <a:p>
          <a:endParaRPr lang="ru-RU"/>
        </a:p>
      </dgm:t>
    </dgm:pt>
    <dgm:pt modelId="{AD405799-D78A-4B4B-98A6-6156245B3E80}">
      <dgm:prSet/>
      <dgm:spPr/>
      <dgm:t>
        <a:bodyPr/>
        <a:lstStyle/>
        <a:p>
          <a:pPr rtl="0"/>
          <a:r>
            <a:rPr lang="ru-RU" smtClean="0">
              <a:solidFill>
                <a:srgbClr val="002060"/>
              </a:solidFill>
            </a:rPr>
            <a:t>При измерении количества в кабинете было затрачено 30 минут, но в результате было определено, что в стеллаже  943 трубы.</a:t>
          </a:r>
          <a:endParaRPr lang="ru-RU">
            <a:solidFill>
              <a:srgbClr val="002060"/>
            </a:solidFill>
          </a:endParaRPr>
        </a:p>
      </dgm:t>
    </dgm:pt>
    <dgm:pt modelId="{749E23AE-3D9E-4A32-969D-CE63CDC023F2}" type="parTrans" cxnId="{A193D574-7F51-4211-803F-77940D34C266}">
      <dgm:prSet/>
      <dgm:spPr/>
      <dgm:t>
        <a:bodyPr/>
        <a:lstStyle/>
        <a:p>
          <a:endParaRPr lang="ru-RU"/>
        </a:p>
      </dgm:t>
    </dgm:pt>
    <dgm:pt modelId="{764DD03C-D940-44C2-A130-D6D4E40B124B}" type="sibTrans" cxnId="{A193D574-7F51-4211-803F-77940D34C266}">
      <dgm:prSet/>
      <dgm:spPr/>
      <dgm:t>
        <a:bodyPr/>
        <a:lstStyle/>
        <a:p>
          <a:endParaRPr lang="ru-RU"/>
        </a:p>
      </dgm:t>
    </dgm:pt>
    <dgm:pt modelId="{31D4948D-E002-47DA-8CF3-2F8338AD36F9}">
      <dgm:prSet/>
      <dgm:spPr/>
      <dgm:t>
        <a:bodyPr/>
        <a:lstStyle/>
        <a:p>
          <a:pPr rtl="0"/>
          <a:r>
            <a:rPr lang="ru-RU" smtClean="0">
              <a:solidFill>
                <a:srgbClr val="002060"/>
              </a:solidFill>
            </a:rPr>
            <a:t>Разность в подсчётах около 18%. </a:t>
          </a:r>
          <a:endParaRPr lang="ru-RU">
            <a:solidFill>
              <a:srgbClr val="002060"/>
            </a:solidFill>
          </a:endParaRPr>
        </a:p>
      </dgm:t>
    </dgm:pt>
    <dgm:pt modelId="{D303CCC2-AE13-4731-ABE1-F1C4D1DB19D2}" type="parTrans" cxnId="{E551406B-5BE1-4A5B-9043-7982D561653C}">
      <dgm:prSet/>
      <dgm:spPr/>
      <dgm:t>
        <a:bodyPr/>
        <a:lstStyle/>
        <a:p>
          <a:endParaRPr lang="ru-RU"/>
        </a:p>
      </dgm:t>
    </dgm:pt>
    <dgm:pt modelId="{044E3126-319F-4463-9D50-E261DB969FFC}" type="sibTrans" cxnId="{E551406B-5BE1-4A5B-9043-7982D561653C}">
      <dgm:prSet/>
      <dgm:spPr/>
      <dgm:t>
        <a:bodyPr/>
        <a:lstStyle/>
        <a:p>
          <a:endParaRPr lang="ru-RU"/>
        </a:p>
      </dgm:t>
    </dgm:pt>
    <dgm:pt modelId="{991EEE0A-9857-4C81-AB68-39E342B2B109}">
      <dgm:prSet/>
      <dgm:spPr/>
      <dgm:t>
        <a:bodyPr/>
        <a:lstStyle/>
        <a:p>
          <a:pPr rtl="0"/>
          <a:r>
            <a:rPr lang="ru-RU" smtClean="0">
              <a:solidFill>
                <a:srgbClr val="002060"/>
              </a:solidFill>
            </a:rPr>
            <a:t>В результате, летом 2017 года появилась идея автоматизации данного процесса.</a:t>
          </a:r>
          <a:endParaRPr lang="ru-RU">
            <a:solidFill>
              <a:srgbClr val="002060"/>
            </a:solidFill>
          </a:endParaRPr>
        </a:p>
      </dgm:t>
    </dgm:pt>
    <dgm:pt modelId="{2228F92A-533A-42E4-A6BD-D7B6AFEEE8DC}" type="parTrans" cxnId="{E113C78D-2452-41B1-89F8-CAE6AC7283A5}">
      <dgm:prSet/>
      <dgm:spPr/>
      <dgm:t>
        <a:bodyPr/>
        <a:lstStyle/>
        <a:p>
          <a:endParaRPr lang="ru-RU"/>
        </a:p>
      </dgm:t>
    </dgm:pt>
    <dgm:pt modelId="{4D57DCEB-322E-41C4-B0FC-D0A292034FB0}" type="sibTrans" cxnId="{E113C78D-2452-41B1-89F8-CAE6AC7283A5}">
      <dgm:prSet/>
      <dgm:spPr/>
      <dgm:t>
        <a:bodyPr/>
        <a:lstStyle/>
        <a:p>
          <a:endParaRPr lang="ru-RU"/>
        </a:p>
      </dgm:t>
    </dgm:pt>
    <dgm:pt modelId="{07C68AC0-7CD2-4240-8886-E3F68AAF50C0}" type="pres">
      <dgm:prSet presAssocID="{F9B4C0E6-FB2A-4B76-83D1-17FC8F51F394}" presName="Name0" presStyleCnt="0">
        <dgm:presLayoutVars>
          <dgm:dir/>
          <dgm:animLvl val="lvl"/>
          <dgm:resizeHandles val="exact"/>
        </dgm:presLayoutVars>
      </dgm:prSet>
      <dgm:spPr/>
      <dgm:t>
        <a:bodyPr/>
        <a:lstStyle/>
        <a:p>
          <a:endParaRPr lang="ru-RU"/>
        </a:p>
      </dgm:t>
    </dgm:pt>
    <dgm:pt modelId="{9A586487-4AE4-462D-88CF-A8310976DB54}" type="pres">
      <dgm:prSet presAssocID="{1B10A216-8E3E-4960-BF94-9E33851BB6BF}" presName="linNode" presStyleCnt="0"/>
      <dgm:spPr/>
    </dgm:pt>
    <dgm:pt modelId="{5EB7F243-E2C2-4355-8DC7-6A169AD55C47}" type="pres">
      <dgm:prSet presAssocID="{1B10A216-8E3E-4960-BF94-9E33851BB6BF}" presName="parentText" presStyleLbl="node1" presStyleIdx="0" presStyleCnt="1">
        <dgm:presLayoutVars>
          <dgm:chMax val="1"/>
          <dgm:bulletEnabled val="1"/>
        </dgm:presLayoutVars>
      </dgm:prSet>
      <dgm:spPr/>
      <dgm:t>
        <a:bodyPr/>
        <a:lstStyle/>
        <a:p>
          <a:endParaRPr lang="ru-RU"/>
        </a:p>
      </dgm:t>
    </dgm:pt>
    <dgm:pt modelId="{70F0E353-B9A4-4F2F-8473-52561D99B92A}" type="pres">
      <dgm:prSet presAssocID="{1B10A216-8E3E-4960-BF94-9E33851BB6BF}" presName="descendantText" presStyleLbl="alignAccFollowNode1" presStyleIdx="0" presStyleCnt="1">
        <dgm:presLayoutVars>
          <dgm:bulletEnabled val="1"/>
        </dgm:presLayoutVars>
      </dgm:prSet>
      <dgm:spPr/>
      <dgm:t>
        <a:bodyPr/>
        <a:lstStyle/>
        <a:p>
          <a:endParaRPr lang="ru-RU"/>
        </a:p>
      </dgm:t>
    </dgm:pt>
  </dgm:ptLst>
  <dgm:cxnLst>
    <dgm:cxn modelId="{48117BA0-3626-4B34-825F-8DCBB3603BCE}" type="presOf" srcId="{991EEE0A-9857-4C81-AB68-39E342B2B109}" destId="{70F0E353-B9A4-4F2F-8473-52561D99B92A}" srcOrd="0" destOrd="3" presId="urn:microsoft.com/office/officeart/2005/8/layout/vList5"/>
    <dgm:cxn modelId="{C552E2D9-99AF-4592-AE28-1082C82FAE79}" type="presOf" srcId="{F9B4C0E6-FB2A-4B76-83D1-17FC8F51F394}" destId="{07C68AC0-7CD2-4240-8886-E3F68AAF50C0}" srcOrd="0" destOrd="0" presId="urn:microsoft.com/office/officeart/2005/8/layout/vList5"/>
    <dgm:cxn modelId="{A193D574-7F51-4211-803F-77940D34C266}" srcId="{1B10A216-8E3E-4960-BF94-9E33851BB6BF}" destId="{AD405799-D78A-4B4B-98A6-6156245B3E80}" srcOrd="1" destOrd="0" parTransId="{749E23AE-3D9E-4A32-969D-CE63CDC023F2}" sibTransId="{764DD03C-D940-44C2-A130-D6D4E40B124B}"/>
    <dgm:cxn modelId="{E515E244-D14D-4A80-810B-420A9D018C8A}" type="presOf" srcId="{AD405799-D78A-4B4B-98A6-6156245B3E80}" destId="{70F0E353-B9A4-4F2F-8473-52561D99B92A}" srcOrd="0" destOrd="1" presId="urn:microsoft.com/office/officeart/2005/8/layout/vList5"/>
    <dgm:cxn modelId="{6F9FFB1C-5EA5-44BF-8AC4-2ED597908B6E}" type="presOf" srcId="{1B10A216-8E3E-4960-BF94-9E33851BB6BF}" destId="{5EB7F243-E2C2-4355-8DC7-6A169AD55C47}" srcOrd="0" destOrd="0" presId="urn:microsoft.com/office/officeart/2005/8/layout/vList5"/>
    <dgm:cxn modelId="{D3F078D5-98D8-4FBC-9218-1A4E696B0938}" type="presOf" srcId="{27A54EEB-1F52-4CEB-BA01-F76551C02EF3}" destId="{70F0E353-B9A4-4F2F-8473-52561D99B92A}" srcOrd="0" destOrd="0" presId="urn:microsoft.com/office/officeart/2005/8/layout/vList5"/>
    <dgm:cxn modelId="{E551406B-5BE1-4A5B-9043-7982D561653C}" srcId="{1B10A216-8E3E-4960-BF94-9E33851BB6BF}" destId="{31D4948D-E002-47DA-8CF3-2F8338AD36F9}" srcOrd="2" destOrd="0" parTransId="{D303CCC2-AE13-4731-ABE1-F1C4D1DB19D2}" sibTransId="{044E3126-319F-4463-9D50-E261DB969FFC}"/>
    <dgm:cxn modelId="{E113C78D-2452-41B1-89F8-CAE6AC7283A5}" srcId="{1B10A216-8E3E-4960-BF94-9E33851BB6BF}" destId="{991EEE0A-9857-4C81-AB68-39E342B2B109}" srcOrd="3" destOrd="0" parTransId="{2228F92A-533A-42E4-A6BD-D7B6AFEEE8DC}" sibTransId="{4D57DCEB-322E-41C4-B0FC-D0A292034FB0}"/>
    <dgm:cxn modelId="{15E54BB0-4B84-4D52-92DC-F1D3138A5950}" srcId="{F9B4C0E6-FB2A-4B76-83D1-17FC8F51F394}" destId="{1B10A216-8E3E-4960-BF94-9E33851BB6BF}" srcOrd="0" destOrd="0" parTransId="{596D35CB-FD6C-4D44-B1FF-F21134E06451}" sibTransId="{BB0ABD6A-115B-4001-A3C4-63853E678F9D}"/>
    <dgm:cxn modelId="{B0B3F182-6925-43D3-A7A6-2394049FAA57}" srcId="{1B10A216-8E3E-4960-BF94-9E33851BB6BF}" destId="{27A54EEB-1F52-4CEB-BA01-F76551C02EF3}" srcOrd="0" destOrd="0" parTransId="{0F2A8220-8456-4EAA-8499-228FC8CA5153}" sibTransId="{6AC75065-F3A8-4276-B0D6-A39CD6100F4C}"/>
    <dgm:cxn modelId="{F82B8EC2-30B3-40A3-9CD6-56E481683C4C}" type="presOf" srcId="{31D4948D-E002-47DA-8CF3-2F8338AD36F9}" destId="{70F0E353-B9A4-4F2F-8473-52561D99B92A}" srcOrd="0" destOrd="2" presId="urn:microsoft.com/office/officeart/2005/8/layout/vList5"/>
    <dgm:cxn modelId="{1ED06A53-497F-4638-87F4-F32DB4A6393E}" type="presParOf" srcId="{07C68AC0-7CD2-4240-8886-E3F68AAF50C0}" destId="{9A586487-4AE4-462D-88CF-A8310976DB54}" srcOrd="0" destOrd="0" presId="urn:microsoft.com/office/officeart/2005/8/layout/vList5"/>
    <dgm:cxn modelId="{A84F7DDF-73D9-44FB-9DF1-1C9ED2128B6A}" type="presParOf" srcId="{9A586487-4AE4-462D-88CF-A8310976DB54}" destId="{5EB7F243-E2C2-4355-8DC7-6A169AD55C47}" srcOrd="0" destOrd="0" presId="urn:microsoft.com/office/officeart/2005/8/layout/vList5"/>
    <dgm:cxn modelId="{DF03702B-9569-4F8B-AEE7-1607A57F4A92}" type="presParOf" srcId="{9A586487-4AE4-462D-88CF-A8310976DB54}" destId="{70F0E353-B9A4-4F2F-8473-52561D99B92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F9FEF0-B70E-4877-BD6D-8BA96DD6B4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B2EF715-B85C-4096-ADA0-B40084088392}">
      <dgm:prSet custT="1"/>
      <dgm:spPr/>
      <dgm:t>
        <a:bodyPr/>
        <a:lstStyle/>
        <a:p>
          <a:pPr rtl="0"/>
          <a:r>
            <a:rPr lang="ru-RU" sz="1400" dirty="0" smtClean="0"/>
            <a:t>В данной таблице отражен примерный расчет прямого экономического эффекта от внедрения ПАК УБДРКОПФ</a:t>
          </a:r>
          <a:r>
            <a:rPr lang="en-US" sz="1400" dirty="0" smtClean="0"/>
            <a:t>;</a:t>
          </a:r>
          <a:endParaRPr lang="ru-RU" sz="1400" dirty="0"/>
        </a:p>
      </dgm:t>
    </dgm:pt>
    <dgm:pt modelId="{C5675A33-ADA8-4A91-8C99-BF7E7ECF4CDB}" type="parTrans" cxnId="{B024A165-BDE6-404E-88BC-7151551D5D87}">
      <dgm:prSet/>
      <dgm:spPr/>
      <dgm:t>
        <a:bodyPr/>
        <a:lstStyle/>
        <a:p>
          <a:endParaRPr lang="ru-RU"/>
        </a:p>
      </dgm:t>
    </dgm:pt>
    <dgm:pt modelId="{F554D587-31D8-4B2C-A1C1-2F184C1658E6}" type="sibTrans" cxnId="{B024A165-BDE6-404E-88BC-7151551D5D87}">
      <dgm:prSet/>
      <dgm:spPr/>
      <dgm:t>
        <a:bodyPr/>
        <a:lstStyle/>
        <a:p>
          <a:endParaRPr lang="ru-RU"/>
        </a:p>
      </dgm:t>
    </dgm:pt>
    <dgm:pt modelId="{8F7B2D71-3CE3-4013-A1B1-63743E6470D6}">
      <dgm:prSet custT="1"/>
      <dgm:spPr/>
      <dgm:t>
        <a:bodyPr/>
        <a:lstStyle/>
        <a:p>
          <a:pPr rtl="0"/>
          <a:r>
            <a:rPr lang="ru-RU" sz="1400" dirty="0" smtClean="0"/>
            <a:t>Экономический эффект для вашей компании  может отличаться</a:t>
          </a:r>
          <a:r>
            <a:rPr lang="en-US" sz="1400" dirty="0" smtClean="0"/>
            <a:t>;</a:t>
          </a:r>
          <a:endParaRPr lang="ru-RU" sz="1400" dirty="0"/>
        </a:p>
      </dgm:t>
    </dgm:pt>
    <dgm:pt modelId="{EF606F4F-DD5C-495B-9E7D-4D5C7F7B6B69}" type="parTrans" cxnId="{684A3492-598D-4B75-A9F8-937171A937A4}">
      <dgm:prSet/>
      <dgm:spPr/>
      <dgm:t>
        <a:bodyPr/>
        <a:lstStyle/>
        <a:p>
          <a:endParaRPr lang="ru-RU"/>
        </a:p>
      </dgm:t>
    </dgm:pt>
    <dgm:pt modelId="{BC3E896C-A29A-4FFD-9805-100299963AAD}" type="sibTrans" cxnId="{684A3492-598D-4B75-A9F8-937171A937A4}">
      <dgm:prSet/>
      <dgm:spPr/>
      <dgm:t>
        <a:bodyPr/>
        <a:lstStyle/>
        <a:p>
          <a:endParaRPr lang="ru-RU"/>
        </a:p>
      </dgm:t>
    </dgm:pt>
    <dgm:pt modelId="{256ECF76-5663-4BB2-B04F-A7238E7F576D}">
      <dgm:prSet/>
      <dgm:spPr/>
      <dgm:t>
        <a:bodyPr/>
        <a:lstStyle/>
        <a:p>
          <a:pPr rtl="0"/>
          <a:r>
            <a:rPr lang="ru-RU" dirty="0" smtClean="0"/>
            <a:t>В данной таблице не проводится расчет косвенного экономического эффекта</a:t>
          </a:r>
          <a:r>
            <a:rPr lang="en-US" dirty="0" smtClean="0"/>
            <a:t> </a:t>
          </a:r>
          <a:r>
            <a:rPr lang="ru-RU" dirty="0" smtClean="0"/>
            <a:t>от:  - снижения рисков травматизма и хищения труб, - внедрения единой методики подсчета труб и возможности автоматизации экспорта результатов замеров в ваши учетные системы, что позволит существенно упростить процедуры оперативного учета и инвентаризации.</a:t>
          </a:r>
          <a:endParaRPr lang="ru-RU" dirty="0"/>
        </a:p>
      </dgm:t>
    </dgm:pt>
    <dgm:pt modelId="{90E750A1-9622-4C32-8EFF-220F50595BD4}" type="parTrans" cxnId="{0B7D811C-3DF7-4FEC-B12F-C3B128CE4670}">
      <dgm:prSet/>
      <dgm:spPr/>
      <dgm:t>
        <a:bodyPr/>
        <a:lstStyle/>
        <a:p>
          <a:endParaRPr lang="ru-RU"/>
        </a:p>
      </dgm:t>
    </dgm:pt>
    <dgm:pt modelId="{AF5559B8-F83A-4AB0-BB88-72EEB17AECA3}" type="sibTrans" cxnId="{0B7D811C-3DF7-4FEC-B12F-C3B128CE4670}">
      <dgm:prSet/>
      <dgm:spPr/>
      <dgm:t>
        <a:bodyPr/>
        <a:lstStyle/>
        <a:p>
          <a:endParaRPr lang="ru-RU"/>
        </a:p>
      </dgm:t>
    </dgm:pt>
    <dgm:pt modelId="{8210A2E2-6F3A-436E-AEB4-5A666F8D1D20}" type="pres">
      <dgm:prSet presAssocID="{85F9FEF0-B70E-4877-BD6D-8BA96DD6B4E0}" presName="linear" presStyleCnt="0">
        <dgm:presLayoutVars>
          <dgm:animLvl val="lvl"/>
          <dgm:resizeHandles val="exact"/>
        </dgm:presLayoutVars>
      </dgm:prSet>
      <dgm:spPr/>
      <dgm:t>
        <a:bodyPr/>
        <a:lstStyle/>
        <a:p>
          <a:endParaRPr lang="ru-RU"/>
        </a:p>
      </dgm:t>
    </dgm:pt>
    <dgm:pt modelId="{EA63C327-8D1F-4418-AB1C-9CAD90A92EB4}" type="pres">
      <dgm:prSet presAssocID="{CB2EF715-B85C-4096-ADA0-B40084088392}" presName="parentText" presStyleLbl="node1" presStyleIdx="0" presStyleCnt="3">
        <dgm:presLayoutVars>
          <dgm:chMax val="0"/>
          <dgm:bulletEnabled val="1"/>
        </dgm:presLayoutVars>
      </dgm:prSet>
      <dgm:spPr/>
      <dgm:t>
        <a:bodyPr/>
        <a:lstStyle/>
        <a:p>
          <a:endParaRPr lang="ru-RU"/>
        </a:p>
      </dgm:t>
    </dgm:pt>
    <dgm:pt modelId="{C0FF05D7-72CC-4C4A-A473-20EFBD633FEA}" type="pres">
      <dgm:prSet presAssocID="{F554D587-31D8-4B2C-A1C1-2F184C1658E6}" presName="spacer" presStyleCnt="0"/>
      <dgm:spPr/>
    </dgm:pt>
    <dgm:pt modelId="{FFAF909A-BED5-4F13-866E-1012C23EEA45}" type="pres">
      <dgm:prSet presAssocID="{8F7B2D71-3CE3-4013-A1B1-63743E6470D6}" presName="parentText" presStyleLbl="node1" presStyleIdx="1" presStyleCnt="3">
        <dgm:presLayoutVars>
          <dgm:chMax val="0"/>
          <dgm:bulletEnabled val="1"/>
        </dgm:presLayoutVars>
      </dgm:prSet>
      <dgm:spPr/>
      <dgm:t>
        <a:bodyPr/>
        <a:lstStyle/>
        <a:p>
          <a:endParaRPr lang="ru-RU"/>
        </a:p>
      </dgm:t>
    </dgm:pt>
    <dgm:pt modelId="{BE577E75-8255-4C11-BE10-7183AFE757D5}" type="pres">
      <dgm:prSet presAssocID="{BC3E896C-A29A-4FFD-9805-100299963AAD}" presName="spacer" presStyleCnt="0"/>
      <dgm:spPr/>
    </dgm:pt>
    <dgm:pt modelId="{ECBFB185-9A97-497A-93EB-234806566095}" type="pres">
      <dgm:prSet presAssocID="{256ECF76-5663-4BB2-B04F-A7238E7F576D}" presName="parentText" presStyleLbl="node1" presStyleIdx="2" presStyleCnt="3">
        <dgm:presLayoutVars>
          <dgm:chMax val="0"/>
          <dgm:bulletEnabled val="1"/>
        </dgm:presLayoutVars>
      </dgm:prSet>
      <dgm:spPr/>
      <dgm:t>
        <a:bodyPr/>
        <a:lstStyle/>
        <a:p>
          <a:endParaRPr lang="ru-RU"/>
        </a:p>
      </dgm:t>
    </dgm:pt>
  </dgm:ptLst>
  <dgm:cxnLst>
    <dgm:cxn modelId="{0475793F-B5AF-4849-AB62-7455F4633144}" type="presOf" srcId="{8F7B2D71-3CE3-4013-A1B1-63743E6470D6}" destId="{FFAF909A-BED5-4F13-866E-1012C23EEA45}" srcOrd="0" destOrd="0" presId="urn:microsoft.com/office/officeart/2005/8/layout/vList2"/>
    <dgm:cxn modelId="{DD313AB4-EDBF-4561-8DEC-4E8E31BA2EDA}" type="presOf" srcId="{CB2EF715-B85C-4096-ADA0-B40084088392}" destId="{EA63C327-8D1F-4418-AB1C-9CAD90A92EB4}" srcOrd="0" destOrd="0" presId="urn:microsoft.com/office/officeart/2005/8/layout/vList2"/>
    <dgm:cxn modelId="{B024A165-BDE6-404E-88BC-7151551D5D87}" srcId="{85F9FEF0-B70E-4877-BD6D-8BA96DD6B4E0}" destId="{CB2EF715-B85C-4096-ADA0-B40084088392}" srcOrd="0" destOrd="0" parTransId="{C5675A33-ADA8-4A91-8C99-BF7E7ECF4CDB}" sibTransId="{F554D587-31D8-4B2C-A1C1-2F184C1658E6}"/>
    <dgm:cxn modelId="{B9FC6394-2674-4CC8-BC4B-6D001B58E3FA}" type="presOf" srcId="{256ECF76-5663-4BB2-B04F-A7238E7F576D}" destId="{ECBFB185-9A97-497A-93EB-234806566095}" srcOrd="0" destOrd="0" presId="urn:microsoft.com/office/officeart/2005/8/layout/vList2"/>
    <dgm:cxn modelId="{684A3492-598D-4B75-A9F8-937171A937A4}" srcId="{85F9FEF0-B70E-4877-BD6D-8BA96DD6B4E0}" destId="{8F7B2D71-3CE3-4013-A1B1-63743E6470D6}" srcOrd="1" destOrd="0" parTransId="{EF606F4F-DD5C-495B-9E7D-4D5C7F7B6B69}" sibTransId="{BC3E896C-A29A-4FFD-9805-100299963AAD}"/>
    <dgm:cxn modelId="{8BEC033C-1426-4DCF-8604-C3C3C3C24AD0}" type="presOf" srcId="{85F9FEF0-B70E-4877-BD6D-8BA96DD6B4E0}" destId="{8210A2E2-6F3A-436E-AEB4-5A666F8D1D20}" srcOrd="0" destOrd="0" presId="urn:microsoft.com/office/officeart/2005/8/layout/vList2"/>
    <dgm:cxn modelId="{0B7D811C-3DF7-4FEC-B12F-C3B128CE4670}" srcId="{85F9FEF0-B70E-4877-BD6D-8BA96DD6B4E0}" destId="{256ECF76-5663-4BB2-B04F-A7238E7F576D}" srcOrd="2" destOrd="0" parTransId="{90E750A1-9622-4C32-8EFF-220F50595BD4}" sibTransId="{AF5559B8-F83A-4AB0-BB88-72EEB17AECA3}"/>
    <dgm:cxn modelId="{922C236A-0342-476F-BA9B-0B25E4DE03D4}" type="presParOf" srcId="{8210A2E2-6F3A-436E-AEB4-5A666F8D1D20}" destId="{EA63C327-8D1F-4418-AB1C-9CAD90A92EB4}" srcOrd="0" destOrd="0" presId="urn:microsoft.com/office/officeart/2005/8/layout/vList2"/>
    <dgm:cxn modelId="{A92C5F92-0548-425E-8F5B-384A9D16FE98}" type="presParOf" srcId="{8210A2E2-6F3A-436E-AEB4-5A666F8D1D20}" destId="{C0FF05D7-72CC-4C4A-A473-20EFBD633FEA}" srcOrd="1" destOrd="0" presId="urn:microsoft.com/office/officeart/2005/8/layout/vList2"/>
    <dgm:cxn modelId="{4D194316-93AE-48EC-A1B0-870E463CD720}" type="presParOf" srcId="{8210A2E2-6F3A-436E-AEB4-5A666F8D1D20}" destId="{FFAF909A-BED5-4F13-866E-1012C23EEA45}" srcOrd="2" destOrd="0" presId="urn:microsoft.com/office/officeart/2005/8/layout/vList2"/>
    <dgm:cxn modelId="{5116E2FF-A89E-492D-AAAD-FB527C636D4B}" type="presParOf" srcId="{8210A2E2-6F3A-436E-AEB4-5A666F8D1D20}" destId="{BE577E75-8255-4C11-BE10-7183AFE757D5}" srcOrd="3" destOrd="0" presId="urn:microsoft.com/office/officeart/2005/8/layout/vList2"/>
    <dgm:cxn modelId="{F6F3110F-C64A-4FDC-B5D1-E360F398A4CB}" type="presParOf" srcId="{8210A2E2-6F3A-436E-AEB4-5A666F8D1D20}" destId="{ECBFB185-9A97-497A-93EB-23480656609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66D5B8-FD0F-469B-904F-A40BC09360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95D940-49FE-4D4B-BED4-9DEECAE39881}">
      <dgm:prSet custT="1"/>
      <dgm:spPr/>
      <dgm:t>
        <a:bodyPr/>
        <a:lstStyle/>
        <a:p>
          <a:pPr rtl="0"/>
          <a:r>
            <a:rPr lang="ru-RU" sz="1400" dirty="0" smtClean="0"/>
            <a:t>До конца августа 2019 года планируется завершить опытно-промышленную эксплуатацию в ООО «</a:t>
          </a:r>
          <a:r>
            <a:rPr lang="ru-RU" sz="1400" dirty="0" err="1" smtClean="0"/>
            <a:t>Газпромнефть</a:t>
          </a:r>
          <a:r>
            <a:rPr lang="ru-RU" sz="1400" dirty="0" smtClean="0"/>
            <a:t>-Восток» и на основе полученных результатов внести корректировки в функционал и начать мелкосерийный выпуск ПАК</a:t>
          </a:r>
          <a:r>
            <a:rPr lang="en-US" sz="1400" dirty="0" smtClean="0"/>
            <a:t>.</a:t>
          </a:r>
          <a:endParaRPr lang="ru-RU" sz="1400" dirty="0"/>
        </a:p>
      </dgm:t>
    </dgm:pt>
    <dgm:pt modelId="{59154BB0-CDDD-4F78-84D6-18BFC850F470}" type="parTrans" cxnId="{B7406A2B-52BF-49DB-ADCA-BF4824DFD60C}">
      <dgm:prSet/>
      <dgm:spPr/>
      <dgm:t>
        <a:bodyPr/>
        <a:lstStyle/>
        <a:p>
          <a:endParaRPr lang="ru-RU" sz="2000"/>
        </a:p>
      </dgm:t>
    </dgm:pt>
    <dgm:pt modelId="{FF4E23A9-7471-4A7F-B20C-5CF70C734285}" type="sibTrans" cxnId="{B7406A2B-52BF-49DB-ADCA-BF4824DFD60C}">
      <dgm:prSet/>
      <dgm:spPr/>
      <dgm:t>
        <a:bodyPr/>
        <a:lstStyle/>
        <a:p>
          <a:endParaRPr lang="ru-RU" sz="2000"/>
        </a:p>
      </dgm:t>
    </dgm:pt>
    <dgm:pt modelId="{29C40FED-6ADF-4064-AC00-547E8D522DAB}">
      <dgm:prSet custT="1"/>
      <dgm:spPr/>
      <dgm:t>
        <a:bodyPr/>
        <a:lstStyle/>
        <a:p>
          <a:pPr rtl="0"/>
          <a:r>
            <a:rPr lang="ru-RU" sz="1400" smtClean="0"/>
            <a:t>До конца 2018 года будет разработана единая методика учета труб, на её основе в базовый функционал программы будет добавлена возможность изменения информации о количестве труб в стеллаже при их фактическом добавлении или изъятии без пересчета (взяли трубу – отметили, положили трубу – отметили), что существенно упростит и ускорит оперативный учет.</a:t>
          </a:r>
          <a:endParaRPr lang="ru-RU" sz="1400"/>
        </a:p>
      </dgm:t>
    </dgm:pt>
    <dgm:pt modelId="{F9520BB5-4870-4074-8E22-EE16F0D86B87}" type="parTrans" cxnId="{72C425D5-06F3-421A-83B9-F88AC2768738}">
      <dgm:prSet/>
      <dgm:spPr/>
      <dgm:t>
        <a:bodyPr/>
        <a:lstStyle/>
        <a:p>
          <a:endParaRPr lang="ru-RU" sz="2000"/>
        </a:p>
      </dgm:t>
    </dgm:pt>
    <dgm:pt modelId="{42E953B6-1015-4927-871A-2393BA20F1C7}" type="sibTrans" cxnId="{72C425D5-06F3-421A-83B9-F88AC2768738}">
      <dgm:prSet/>
      <dgm:spPr/>
      <dgm:t>
        <a:bodyPr/>
        <a:lstStyle/>
        <a:p>
          <a:endParaRPr lang="ru-RU" sz="2000"/>
        </a:p>
      </dgm:t>
    </dgm:pt>
    <dgm:pt modelId="{298B577F-42C3-4CDB-8077-6BF1337B8D85}">
      <dgm:prSet custT="1"/>
      <dgm:spPr/>
      <dgm:t>
        <a:bodyPr/>
        <a:lstStyle/>
        <a:p>
          <a:pPr rtl="0"/>
          <a:r>
            <a:rPr lang="ru-RU" sz="1400" smtClean="0"/>
            <a:t>В 4-м квартале 2018 года будет создана «горячая линия» по сопровождению ПАК, опубликован регламент её работы.</a:t>
          </a:r>
          <a:endParaRPr lang="ru-RU" sz="1400"/>
        </a:p>
      </dgm:t>
    </dgm:pt>
    <dgm:pt modelId="{80F74D60-37A2-4EAC-ADFC-C214EBB66F2F}" type="parTrans" cxnId="{2BB9536C-55CB-44A9-9179-49D9B769DE0D}">
      <dgm:prSet/>
      <dgm:spPr/>
      <dgm:t>
        <a:bodyPr/>
        <a:lstStyle/>
        <a:p>
          <a:endParaRPr lang="ru-RU" sz="2000"/>
        </a:p>
      </dgm:t>
    </dgm:pt>
    <dgm:pt modelId="{93AE3FC2-CC73-4FB7-90B8-452BF27A84E3}" type="sibTrans" cxnId="{2BB9536C-55CB-44A9-9179-49D9B769DE0D}">
      <dgm:prSet/>
      <dgm:spPr/>
      <dgm:t>
        <a:bodyPr/>
        <a:lstStyle/>
        <a:p>
          <a:endParaRPr lang="ru-RU" sz="2000"/>
        </a:p>
      </dgm:t>
    </dgm:pt>
    <dgm:pt modelId="{C45C6D70-B03A-4BA0-BB12-393034590BE0}">
      <dgm:prSet custT="1"/>
      <dgm:spPr/>
      <dgm:t>
        <a:bodyPr/>
        <a:lstStyle/>
        <a:p>
          <a:pPr rtl="0"/>
          <a:r>
            <a:rPr lang="ru-RU" sz="1400" smtClean="0"/>
            <a:t>В течение 2019 года планируется разработка следующих опций:</a:t>
          </a:r>
          <a:endParaRPr lang="ru-RU" sz="1400"/>
        </a:p>
      </dgm:t>
    </dgm:pt>
    <dgm:pt modelId="{EDB635E0-FF93-4834-A70B-4511B75B106D}" type="parTrans" cxnId="{555A5961-0258-4DBA-A2EE-68A0782696DB}">
      <dgm:prSet/>
      <dgm:spPr/>
      <dgm:t>
        <a:bodyPr/>
        <a:lstStyle/>
        <a:p>
          <a:endParaRPr lang="ru-RU" sz="2000"/>
        </a:p>
      </dgm:t>
    </dgm:pt>
    <dgm:pt modelId="{DFA9A061-7A72-4838-AC9E-049B82C26EFE}" type="sibTrans" cxnId="{555A5961-0258-4DBA-A2EE-68A0782696DB}">
      <dgm:prSet/>
      <dgm:spPr/>
      <dgm:t>
        <a:bodyPr/>
        <a:lstStyle/>
        <a:p>
          <a:endParaRPr lang="ru-RU" sz="2000"/>
        </a:p>
      </dgm:t>
    </dgm:pt>
    <dgm:pt modelId="{C592D815-1E9F-4BF4-B1A2-340CB653819B}">
      <dgm:prSet custT="1"/>
      <dgm:spPr/>
      <dgm:t>
        <a:bodyPr/>
        <a:lstStyle/>
        <a:p>
          <a:pPr rtl="0"/>
          <a:r>
            <a:rPr lang="ru-RU" sz="1400" dirty="0" smtClean="0">
              <a:solidFill>
                <a:srgbClr val="002060"/>
              </a:solidFill>
            </a:rPr>
            <a:t>- сервер интеграции (размещается в «облаке» или в ЦОД заказчика): обеспечивает централизованное получение и хранение результатов расчетов со всех планшетов компании</a:t>
          </a:r>
          <a:r>
            <a:rPr lang="en-US" sz="1400" dirty="0" smtClean="0">
              <a:solidFill>
                <a:srgbClr val="002060"/>
              </a:solidFill>
            </a:rPr>
            <a:t> </a:t>
          </a:r>
          <a:r>
            <a:rPr lang="ru-RU" sz="1400" dirty="0" smtClean="0">
              <a:solidFill>
                <a:srgbClr val="002060"/>
              </a:solidFill>
            </a:rPr>
            <a:t>и имеет базовый аналитический функционал на основе типовых форм отчетов, имеет программный интерфейс для взаимодействия со сторонним программным обеспечением (например, 1С, Парус и другим) в режиме реального времени</a:t>
          </a:r>
          <a:r>
            <a:rPr lang="en-US" sz="1400" dirty="0" smtClean="0">
              <a:solidFill>
                <a:srgbClr val="002060"/>
              </a:solidFill>
            </a:rPr>
            <a:t>;</a:t>
          </a:r>
          <a:endParaRPr lang="ru-RU" sz="1400" dirty="0">
            <a:solidFill>
              <a:srgbClr val="002060"/>
            </a:solidFill>
          </a:endParaRPr>
        </a:p>
      </dgm:t>
    </dgm:pt>
    <dgm:pt modelId="{8FE1B6AA-25F8-4ECC-B7B4-7B97D142B088}" type="parTrans" cxnId="{D20DACC0-3B39-446F-BA33-1A8114180F9E}">
      <dgm:prSet/>
      <dgm:spPr/>
      <dgm:t>
        <a:bodyPr/>
        <a:lstStyle/>
        <a:p>
          <a:endParaRPr lang="ru-RU" sz="2000"/>
        </a:p>
      </dgm:t>
    </dgm:pt>
    <dgm:pt modelId="{76400137-C5F8-4599-BFCF-A280B2AFEF52}" type="sibTrans" cxnId="{D20DACC0-3B39-446F-BA33-1A8114180F9E}">
      <dgm:prSet/>
      <dgm:spPr/>
      <dgm:t>
        <a:bodyPr/>
        <a:lstStyle/>
        <a:p>
          <a:endParaRPr lang="ru-RU" sz="2000"/>
        </a:p>
      </dgm:t>
    </dgm:pt>
    <dgm:pt modelId="{0F07A806-93EE-40E6-996D-C95F673EA153}">
      <dgm:prSet custT="1"/>
      <dgm:spPr/>
      <dgm:t>
        <a:bodyPr/>
        <a:lstStyle/>
        <a:p>
          <a:pPr rtl="0"/>
          <a:r>
            <a:rPr lang="en-US" sz="1400" dirty="0" smtClean="0">
              <a:solidFill>
                <a:srgbClr val="002060"/>
              </a:solidFill>
            </a:rPr>
            <a:t>- </a:t>
          </a:r>
          <a:r>
            <a:rPr lang="ru-RU" sz="1400" dirty="0" smtClean="0">
              <a:solidFill>
                <a:srgbClr val="002060"/>
              </a:solidFill>
            </a:rPr>
            <a:t>интерактивная карта, с помощью которой можно отслеживать местонахождение стеллажей и навалов труб по их </a:t>
          </a:r>
          <a:r>
            <a:rPr lang="en-US" sz="1400" dirty="0" smtClean="0">
              <a:solidFill>
                <a:srgbClr val="002060"/>
              </a:solidFill>
            </a:rPr>
            <a:t>GPS/</a:t>
          </a:r>
          <a:r>
            <a:rPr lang="ru-RU" sz="1400" dirty="0" smtClean="0">
              <a:solidFill>
                <a:srgbClr val="002060"/>
              </a:solidFill>
            </a:rPr>
            <a:t>ГЛОНАСС координатам, с отображением в интерактивном режиме фотографии, количества и типа труб, а так же сводной информации по группе стеллажей (базе хранения), месторождению (всем базам хранения и навалам в переделах месторождения) и всей организации в целом</a:t>
          </a:r>
          <a:r>
            <a:rPr lang="en-US" sz="1400" dirty="0" smtClean="0">
              <a:solidFill>
                <a:srgbClr val="002060"/>
              </a:solidFill>
            </a:rPr>
            <a:t>.</a:t>
          </a:r>
          <a:endParaRPr lang="ru-RU" sz="1400" dirty="0">
            <a:solidFill>
              <a:srgbClr val="002060"/>
            </a:solidFill>
          </a:endParaRPr>
        </a:p>
      </dgm:t>
    </dgm:pt>
    <dgm:pt modelId="{0EC249CD-D508-48C5-B9CD-7AD0EACB70C0}" type="parTrans" cxnId="{5312A9A5-A9A2-4F66-AE23-036DC849E659}">
      <dgm:prSet/>
      <dgm:spPr/>
      <dgm:t>
        <a:bodyPr/>
        <a:lstStyle/>
        <a:p>
          <a:endParaRPr lang="ru-RU" sz="2000"/>
        </a:p>
      </dgm:t>
    </dgm:pt>
    <dgm:pt modelId="{80B41440-7D06-40E2-9405-59533EE33FBC}" type="sibTrans" cxnId="{5312A9A5-A9A2-4F66-AE23-036DC849E659}">
      <dgm:prSet/>
      <dgm:spPr/>
      <dgm:t>
        <a:bodyPr/>
        <a:lstStyle/>
        <a:p>
          <a:endParaRPr lang="ru-RU" sz="2000"/>
        </a:p>
      </dgm:t>
    </dgm:pt>
    <dgm:pt modelId="{D08BA8B5-3703-43EB-A60C-B91845D663B6}">
      <dgm:prSet custT="1"/>
      <dgm:spPr/>
      <dgm:t>
        <a:bodyPr/>
        <a:lstStyle/>
        <a:p>
          <a:pPr rtl="0"/>
          <a:r>
            <a:rPr lang="ru-RU" sz="1400" smtClean="0"/>
            <a:t>При наличии потребности может быть разработан иной необходимый Заказчику функционал.</a:t>
          </a:r>
          <a:endParaRPr lang="ru-RU" sz="1400"/>
        </a:p>
      </dgm:t>
    </dgm:pt>
    <dgm:pt modelId="{D914B29E-8429-4E1E-B53B-52F2FF1D71CA}" type="parTrans" cxnId="{408FE216-78C7-45B6-95FB-CB8F9432D463}">
      <dgm:prSet/>
      <dgm:spPr/>
      <dgm:t>
        <a:bodyPr/>
        <a:lstStyle/>
        <a:p>
          <a:endParaRPr lang="ru-RU" sz="2000"/>
        </a:p>
      </dgm:t>
    </dgm:pt>
    <dgm:pt modelId="{A7F5EE11-289E-4615-AC19-CCD9A0ED906B}" type="sibTrans" cxnId="{408FE216-78C7-45B6-95FB-CB8F9432D463}">
      <dgm:prSet/>
      <dgm:spPr/>
      <dgm:t>
        <a:bodyPr/>
        <a:lstStyle/>
        <a:p>
          <a:endParaRPr lang="ru-RU" sz="2000"/>
        </a:p>
      </dgm:t>
    </dgm:pt>
    <dgm:pt modelId="{48A07DC2-E903-43BC-B19F-4B0334335373}" type="pres">
      <dgm:prSet presAssocID="{9D66D5B8-FD0F-469B-904F-A40BC0936016}" presName="linear" presStyleCnt="0">
        <dgm:presLayoutVars>
          <dgm:animLvl val="lvl"/>
          <dgm:resizeHandles val="exact"/>
        </dgm:presLayoutVars>
      </dgm:prSet>
      <dgm:spPr/>
      <dgm:t>
        <a:bodyPr/>
        <a:lstStyle/>
        <a:p>
          <a:endParaRPr lang="ru-RU"/>
        </a:p>
      </dgm:t>
    </dgm:pt>
    <dgm:pt modelId="{858BBE5C-41EF-4C46-96A0-0A35FCD0319B}" type="pres">
      <dgm:prSet presAssocID="{8C95D940-49FE-4D4B-BED4-9DEECAE39881}" presName="parentText" presStyleLbl="node1" presStyleIdx="0" presStyleCnt="5">
        <dgm:presLayoutVars>
          <dgm:chMax val="0"/>
          <dgm:bulletEnabled val="1"/>
        </dgm:presLayoutVars>
      </dgm:prSet>
      <dgm:spPr/>
      <dgm:t>
        <a:bodyPr/>
        <a:lstStyle/>
        <a:p>
          <a:endParaRPr lang="ru-RU"/>
        </a:p>
      </dgm:t>
    </dgm:pt>
    <dgm:pt modelId="{C4C58743-4C8F-4C12-8AD6-D9F3D67A66CD}" type="pres">
      <dgm:prSet presAssocID="{FF4E23A9-7471-4A7F-B20C-5CF70C734285}" presName="spacer" presStyleCnt="0"/>
      <dgm:spPr/>
    </dgm:pt>
    <dgm:pt modelId="{9BFD9618-50E3-4CFA-AC52-9968A9BCA499}" type="pres">
      <dgm:prSet presAssocID="{29C40FED-6ADF-4064-AC00-547E8D522DAB}" presName="parentText" presStyleLbl="node1" presStyleIdx="1" presStyleCnt="5">
        <dgm:presLayoutVars>
          <dgm:chMax val="0"/>
          <dgm:bulletEnabled val="1"/>
        </dgm:presLayoutVars>
      </dgm:prSet>
      <dgm:spPr/>
      <dgm:t>
        <a:bodyPr/>
        <a:lstStyle/>
        <a:p>
          <a:endParaRPr lang="ru-RU"/>
        </a:p>
      </dgm:t>
    </dgm:pt>
    <dgm:pt modelId="{C94ABAD4-C44D-4350-8AA0-A13B510344CA}" type="pres">
      <dgm:prSet presAssocID="{42E953B6-1015-4927-871A-2393BA20F1C7}" presName="spacer" presStyleCnt="0"/>
      <dgm:spPr/>
    </dgm:pt>
    <dgm:pt modelId="{2E643FE5-515F-4386-B4AB-3163570D13D3}" type="pres">
      <dgm:prSet presAssocID="{298B577F-42C3-4CDB-8077-6BF1337B8D85}" presName="parentText" presStyleLbl="node1" presStyleIdx="2" presStyleCnt="5" custScaleY="70094">
        <dgm:presLayoutVars>
          <dgm:chMax val="0"/>
          <dgm:bulletEnabled val="1"/>
        </dgm:presLayoutVars>
      </dgm:prSet>
      <dgm:spPr/>
      <dgm:t>
        <a:bodyPr/>
        <a:lstStyle/>
        <a:p>
          <a:endParaRPr lang="ru-RU"/>
        </a:p>
      </dgm:t>
    </dgm:pt>
    <dgm:pt modelId="{DF5F863C-E00B-499E-B32B-15D81DBE6D37}" type="pres">
      <dgm:prSet presAssocID="{93AE3FC2-CC73-4FB7-90B8-452BF27A84E3}" presName="spacer" presStyleCnt="0"/>
      <dgm:spPr/>
    </dgm:pt>
    <dgm:pt modelId="{B639FADA-D030-434D-BBA8-289690800B27}" type="pres">
      <dgm:prSet presAssocID="{C45C6D70-B03A-4BA0-BB12-393034590BE0}" presName="parentText" presStyleLbl="node1" presStyleIdx="3" presStyleCnt="5" custScaleY="50009">
        <dgm:presLayoutVars>
          <dgm:chMax val="0"/>
          <dgm:bulletEnabled val="1"/>
        </dgm:presLayoutVars>
      </dgm:prSet>
      <dgm:spPr/>
      <dgm:t>
        <a:bodyPr/>
        <a:lstStyle/>
        <a:p>
          <a:endParaRPr lang="ru-RU"/>
        </a:p>
      </dgm:t>
    </dgm:pt>
    <dgm:pt modelId="{AD247642-8520-47F3-BF21-55A56DD07DA3}" type="pres">
      <dgm:prSet presAssocID="{C45C6D70-B03A-4BA0-BB12-393034590BE0}" presName="childText" presStyleLbl="revTx" presStyleIdx="0" presStyleCnt="1">
        <dgm:presLayoutVars>
          <dgm:bulletEnabled val="1"/>
        </dgm:presLayoutVars>
      </dgm:prSet>
      <dgm:spPr/>
      <dgm:t>
        <a:bodyPr/>
        <a:lstStyle/>
        <a:p>
          <a:endParaRPr lang="ru-RU"/>
        </a:p>
      </dgm:t>
    </dgm:pt>
    <dgm:pt modelId="{DAED0BED-7C10-43DC-858A-3DDA27E67CE1}" type="pres">
      <dgm:prSet presAssocID="{D08BA8B5-3703-43EB-A60C-B91845D663B6}" presName="parentText" presStyleLbl="node1" presStyleIdx="4" presStyleCnt="5">
        <dgm:presLayoutVars>
          <dgm:chMax val="0"/>
          <dgm:bulletEnabled val="1"/>
        </dgm:presLayoutVars>
      </dgm:prSet>
      <dgm:spPr/>
      <dgm:t>
        <a:bodyPr/>
        <a:lstStyle/>
        <a:p>
          <a:endParaRPr lang="ru-RU"/>
        </a:p>
      </dgm:t>
    </dgm:pt>
  </dgm:ptLst>
  <dgm:cxnLst>
    <dgm:cxn modelId="{62D89882-38EA-4599-BAC9-59D0F76130B0}" type="presOf" srcId="{D08BA8B5-3703-43EB-A60C-B91845D663B6}" destId="{DAED0BED-7C10-43DC-858A-3DDA27E67CE1}" srcOrd="0" destOrd="0" presId="urn:microsoft.com/office/officeart/2005/8/layout/vList2"/>
    <dgm:cxn modelId="{310851BA-D2A3-4CF0-9A3E-10F51947BDDD}" type="presOf" srcId="{8C95D940-49FE-4D4B-BED4-9DEECAE39881}" destId="{858BBE5C-41EF-4C46-96A0-0A35FCD0319B}" srcOrd="0" destOrd="0" presId="urn:microsoft.com/office/officeart/2005/8/layout/vList2"/>
    <dgm:cxn modelId="{4B3E9975-0236-4183-8AB4-1DC668B927AF}" type="presOf" srcId="{9D66D5B8-FD0F-469B-904F-A40BC0936016}" destId="{48A07DC2-E903-43BC-B19F-4B0334335373}" srcOrd="0" destOrd="0" presId="urn:microsoft.com/office/officeart/2005/8/layout/vList2"/>
    <dgm:cxn modelId="{D20DACC0-3B39-446F-BA33-1A8114180F9E}" srcId="{C45C6D70-B03A-4BA0-BB12-393034590BE0}" destId="{C592D815-1E9F-4BF4-B1A2-340CB653819B}" srcOrd="0" destOrd="0" parTransId="{8FE1B6AA-25F8-4ECC-B7B4-7B97D142B088}" sibTransId="{76400137-C5F8-4599-BFCF-A280B2AFEF52}"/>
    <dgm:cxn modelId="{2BB9536C-55CB-44A9-9179-49D9B769DE0D}" srcId="{9D66D5B8-FD0F-469B-904F-A40BC0936016}" destId="{298B577F-42C3-4CDB-8077-6BF1337B8D85}" srcOrd="2" destOrd="0" parTransId="{80F74D60-37A2-4EAC-ADFC-C214EBB66F2F}" sibTransId="{93AE3FC2-CC73-4FB7-90B8-452BF27A84E3}"/>
    <dgm:cxn modelId="{408FE216-78C7-45B6-95FB-CB8F9432D463}" srcId="{9D66D5B8-FD0F-469B-904F-A40BC0936016}" destId="{D08BA8B5-3703-43EB-A60C-B91845D663B6}" srcOrd="4" destOrd="0" parTransId="{D914B29E-8429-4E1E-B53B-52F2FF1D71CA}" sibTransId="{A7F5EE11-289E-4615-AC19-CCD9A0ED906B}"/>
    <dgm:cxn modelId="{B7406A2B-52BF-49DB-ADCA-BF4824DFD60C}" srcId="{9D66D5B8-FD0F-469B-904F-A40BC0936016}" destId="{8C95D940-49FE-4D4B-BED4-9DEECAE39881}" srcOrd="0" destOrd="0" parTransId="{59154BB0-CDDD-4F78-84D6-18BFC850F470}" sibTransId="{FF4E23A9-7471-4A7F-B20C-5CF70C734285}"/>
    <dgm:cxn modelId="{72C425D5-06F3-421A-83B9-F88AC2768738}" srcId="{9D66D5B8-FD0F-469B-904F-A40BC0936016}" destId="{29C40FED-6ADF-4064-AC00-547E8D522DAB}" srcOrd="1" destOrd="0" parTransId="{F9520BB5-4870-4074-8E22-EE16F0D86B87}" sibTransId="{42E953B6-1015-4927-871A-2393BA20F1C7}"/>
    <dgm:cxn modelId="{39155E78-0653-45C7-9A4B-5E1D0E1FE579}" type="presOf" srcId="{C592D815-1E9F-4BF4-B1A2-340CB653819B}" destId="{AD247642-8520-47F3-BF21-55A56DD07DA3}" srcOrd="0" destOrd="0" presId="urn:microsoft.com/office/officeart/2005/8/layout/vList2"/>
    <dgm:cxn modelId="{5312A9A5-A9A2-4F66-AE23-036DC849E659}" srcId="{C45C6D70-B03A-4BA0-BB12-393034590BE0}" destId="{0F07A806-93EE-40E6-996D-C95F673EA153}" srcOrd="1" destOrd="0" parTransId="{0EC249CD-D508-48C5-B9CD-7AD0EACB70C0}" sibTransId="{80B41440-7D06-40E2-9405-59533EE33FBC}"/>
    <dgm:cxn modelId="{25AC48DD-8C8A-4D00-AE02-194AF2F9ADA0}" type="presOf" srcId="{29C40FED-6ADF-4064-AC00-547E8D522DAB}" destId="{9BFD9618-50E3-4CFA-AC52-9968A9BCA499}" srcOrd="0" destOrd="0" presId="urn:microsoft.com/office/officeart/2005/8/layout/vList2"/>
    <dgm:cxn modelId="{755FC1E8-A985-47A9-91D2-D46EE9D9FD80}" type="presOf" srcId="{0F07A806-93EE-40E6-996D-C95F673EA153}" destId="{AD247642-8520-47F3-BF21-55A56DD07DA3}" srcOrd="0" destOrd="1" presId="urn:microsoft.com/office/officeart/2005/8/layout/vList2"/>
    <dgm:cxn modelId="{08D15A2B-FB3E-49AC-84F2-5B6BC5838288}" type="presOf" srcId="{C45C6D70-B03A-4BA0-BB12-393034590BE0}" destId="{B639FADA-D030-434D-BBA8-289690800B27}" srcOrd="0" destOrd="0" presId="urn:microsoft.com/office/officeart/2005/8/layout/vList2"/>
    <dgm:cxn modelId="{555A5961-0258-4DBA-A2EE-68A0782696DB}" srcId="{9D66D5B8-FD0F-469B-904F-A40BC0936016}" destId="{C45C6D70-B03A-4BA0-BB12-393034590BE0}" srcOrd="3" destOrd="0" parTransId="{EDB635E0-FF93-4834-A70B-4511B75B106D}" sibTransId="{DFA9A061-7A72-4838-AC9E-049B82C26EFE}"/>
    <dgm:cxn modelId="{54A59BDA-F92D-45D8-9E8B-6BBE4F126D1F}" type="presOf" srcId="{298B577F-42C3-4CDB-8077-6BF1337B8D85}" destId="{2E643FE5-515F-4386-B4AB-3163570D13D3}" srcOrd="0" destOrd="0" presId="urn:microsoft.com/office/officeart/2005/8/layout/vList2"/>
    <dgm:cxn modelId="{96381922-C4EF-42B2-89C7-28240687E544}" type="presParOf" srcId="{48A07DC2-E903-43BC-B19F-4B0334335373}" destId="{858BBE5C-41EF-4C46-96A0-0A35FCD0319B}" srcOrd="0" destOrd="0" presId="urn:microsoft.com/office/officeart/2005/8/layout/vList2"/>
    <dgm:cxn modelId="{4A15DB6E-CAAC-4536-8C72-CE0E759051A3}" type="presParOf" srcId="{48A07DC2-E903-43BC-B19F-4B0334335373}" destId="{C4C58743-4C8F-4C12-8AD6-D9F3D67A66CD}" srcOrd="1" destOrd="0" presId="urn:microsoft.com/office/officeart/2005/8/layout/vList2"/>
    <dgm:cxn modelId="{3E06D7A6-A8C9-41A7-9598-51D81BA73F8F}" type="presParOf" srcId="{48A07DC2-E903-43BC-B19F-4B0334335373}" destId="{9BFD9618-50E3-4CFA-AC52-9968A9BCA499}" srcOrd="2" destOrd="0" presId="urn:microsoft.com/office/officeart/2005/8/layout/vList2"/>
    <dgm:cxn modelId="{0D438833-C4B6-41DC-914C-83BB308E8991}" type="presParOf" srcId="{48A07DC2-E903-43BC-B19F-4B0334335373}" destId="{C94ABAD4-C44D-4350-8AA0-A13B510344CA}" srcOrd="3" destOrd="0" presId="urn:microsoft.com/office/officeart/2005/8/layout/vList2"/>
    <dgm:cxn modelId="{A987323A-92D5-4353-A978-A0D5F43DF2D3}" type="presParOf" srcId="{48A07DC2-E903-43BC-B19F-4B0334335373}" destId="{2E643FE5-515F-4386-B4AB-3163570D13D3}" srcOrd="4" destOrd="0" presId="urn:microsoft.com/office/officeart/2005/8/layout/vList2"/>
    <dgm:cxn modelId="{9B1288A6-2E6B-4A30-B3E3-8E998CE1EA7D}" type="presParOf" srcId="{48A07DC2-E903-43BC-B19F-4B0334335373}" destId="{DF5F863C-E00B-499E-B32B-15D81DBE6D37}" srcOrd="5" destOrd="0" presId="urn:microsoft.com/office/officeart/2005/8/layout/vList2"/>
    <dgm:cxn modelId="{4AB101BF-3997-43A1-AA2B-6782A0F50482}" type="presParOf" srcId="{48A07DC2-E903-43BC-B19F-4B0334335373}" destId="{B639FADA-D030-434D-BBA8-289690800B27}" srcOrd="6" destOrd="0" presId="urn:microsoft.com/office/officeart/2005/8/layout/vList2"/>
    <dgm:cxn modelId="{4CFB5925-0754-4BF8-88B1-7AF04955F860}" type="presParOf" srcId="{48A07DC2-E903-43BC-B19F-4B0334335373}" destId="{AD247642-8520-47F3-BF21-55A56DD07DA3}" srcOrd="7" destOrd="0" presId="urn:microsoft.com/office/officeart/2005/8/layout/vList2"/>
    <dgm:cxn modelId="{2111EBB4-9335-4A5E-A2E9-B5ABB7EA315C}" type="presParOf" srcId="{48A07DC2-E903-43BC-B19F-4B0334335373}" destId="{DAED0BED-7C10-43DC-858A-3DDA27E67CE1}"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F49D94-6198-414E-9F92-0C419740F9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88DF65A-9025-4AC8-A81B-B00A05B5635F}">
      <dgm:prSet custT="1"/>
      <dgm:spPr/>
      <dgm:t>
        <a:bodyPr/>
        <a:lstStyle/>
        <a:p>
          <a:pPr rtl="0"/>
          <a:r>
            <a:rPr lang="ru-RU" sz="1400" dirty="0" smtClean="0"/>
            <a:t>ПАК поставляется «как есть», разработчик ПАК, поставщик не несут ответственности за какие-либо прямые или косвенные убытки, полученные покупателем или каким-либо иным лицом от использования ПАК</a:t>
          </a:r>
          <a:r>
            <a:rPr lang="en-US" sz="1400" dirty="0" smtClean="0"/>
            <a:t>.</a:t>
          </a:r>
          <a:endParaRPr lang="ru-RU" sz="1400" dirty="0"/>
        </a:p>
      </dgm:t>
    </dgm:pt>
    <dgm:pt modelId="{71538666-B3BA-4F8D-BBBB-16D18EC737AD}" type="parTrans" cxnId="{4AD7472C-E19E-4658-91D7-7D5F06102748}">
      <dgm:prSet/>
      <dgm:spPr/>
      <dgm:t>
        <a:bodyPr/>
        <a:lstStyle/>
        <a:p>
          <a:endParaRPr lang="ru-RU" sz="2400"/>
        </a:p>
      </dgm:t>
    </dgm:pt>
    <dgm:pt modelId="{C4FB2A1C-EC72-4317-85F1-0E1BDB76F304}" type="sibTrans" cxnId="{4AD7472C-E19E-4658-91D7-7D5F06102748}">
      <dgm:prSet/>
      <dgm:spPr/>
      <dgm:t>
        <a:bodyPr/>
        <a:lstStyle/>
        <a:p>
          <a:endParaRPr lang="ru-RU" sz="2400"/>
        </a:p>
      </dgm:t>
    </dgm:pt>
    <dgm:pt modelId="{F315405E-F21E-43B7-9A9B-C3E5FB9CEDA4}">
      <dgm:prSet custT="1"/>
      <dgm:spPr/>
      <dgm:t>
        <a:bodyPr/>
        <a:lstStyle/>
        <a:p>
          <a:pPr rtl="0"/>
          <a:r>
            <a:rPr lang="ru-RU" sz="1400" dirty="0" smtClean="0"/>
            <a:t>Гарантийный срок эксплуатации 24 месяца</a:t>
          </a:r>
          <a:r>
            <a:rPr lang="en-US" sz="1400" dirty="0" smtClean="0"/>
            <a:t>. </a:t>
          </a:r>
          <a:r>
            <a:rPr lang="ru-RU" sz="1400" dirty="0" smtClean="0"/>
            <a:t>В течение гарантийного срока поставщик, в соответствии с договором поставки, обязуется устранять проблемы с оборудованием и программным обеспечением УБДРКОПФ, которые препятствуют использованию ПАК</a:t>
          </a:r>
          <a:r>
            <a:rPr lang="en-US" sz="1400" dirty="0" smtClean="0"/>
            <a:t>.</a:t>
          </a:r>
          <a:r>
            <a:rPr lang="ru-RU" sz="1400" dirty="0" smtClean="0"/>
            <a:t> </a:t>
          </a:r>
          <a:endParaRPr lang="ru-RU" sz="1400" dirty="0"/>
        </a:p>
      </dgm:t>
    </dgm:pt>
    <dgm:pt modelId="{484CB0B3-3BF9-4B2B-9450-300334F295C8}" type="parTrans" cxnId="{5F92A7F2-C172-4907-AF95-CEDA815A254E}">
      <dgm:prSet/>
      <dgm:spPr/>
      <dgm:t>
        <a:bodyPr/>
        <a:lstStyle/>
        <a:p>
          <a:endParaRPr lang="ru-RU" sz="2400"/>
        </a:p>
      </dgm:t>
    </dgm:pt>
    <dgm:pt modelId="{934001F7-9D55-4DF6-B068-97CC3C641D01}" type="sibTrans" cxnId="{5F92A7F2-C172-4907-AF95-CEDA815A254E}">
      <dgm:prSet/>
      <dgm:spPr/>
      <dgm:t>
        <a:bodyPr/>
        <a:lstStyle/>
        <a:p>
          <a:endParaRPr lang="ru-RU" sz="2400"/>
        </a:p>
      </dgm:t>
    </dgm:pt>
    <dgm:pt modelId="{72A4AD51-BE6D-4510-ACCE-D69963FAEB06}">
      <dgm:prSet custT="1"/>
      <dgm:spPr/>
      <dgm:t>
        <a:bodyPr/>
        <a:lstStyle/>
        <a:p>
          <a:pPr rtl="0"/>
          <a:r>
            <a:rPr lang="ru-RU" sz="1400" dirty="0" smtClean="0"/>
            <a:t>Одновременно с приобретением нового ПАК покупатель получает</a:t>
          </a:r>
          <a:r>
            <a:rPr lang="en-US" sz="1400" dirty="0" smtClean="0"/>
            <a:t> </a:t>
          </a:r>
          <a:r>
            <a:rPr lang="ru-RU" sz="1400" dirty="0" smtClean="0"/>
            <a:t>подписку на программное обеспечение УБДРКОПФ, которая включает право в течение 24 месяцев использовать программное обеспечение УБДРКОПФ в полнофункциональном режиме, пользоваться услугами «горячей линии» (сервис технической поддержки и обучения)</a:t>
          </a:r>
          <a:r>
            <a:rPr lang="en-US" sz="1400" dirty="0" smtClean="0"/>
            <a:t> </a:t>
          </a:r>
          <a:r>
            <a:rPr lang="ru-RU" sz="1400" dirty="0" smtClean="0"/>
            <a:t>в соответствии с регламентом её работы, получать информацию о новых выпусках и использовать все новые версии программного обеспечения УБДРКОПФ, обновление программного обеспечения в этом случае осуществляется бесплатно</a:t>
          </a:r>
          <a:r>
            <a:rPr lang="en-US" sz="1400" dirty="0" smtClean="0"/>
            <a:t>.</a:t>
          </a:r>
          <a:endParaRPr lang="ru-RU" sz="1400" dirty="0"/>
        </a:p>
      </dgm:t>
    </dgm:pt>
    <dgm:pt modelId="{65DCC6DF-2573-4AB2-BE15-0761EF08C359}" type="parTrans" cxnId="{14E088D7-2EF7-4047-80CD-50957FE8C1DA}">
      <dgm:prSet/>
      <dgm:spPr/>
      <dgm:t>
        <a:bodyPr/>
        <a:lstStyle/>
        <a:p>
          <a:endParaRPr lang="ru-RU" sz="2400"/>
        </a:p>
      </dgm:t>
    </dgm:pt>
    <dgm:pt modelId="{3F049EEA-17AC-4F4F-8970-6F9271AE7E6B}" type="sibTrans" cxnId="{14E088D7-2EF7-4047-80CD-50957FE8C1DA}">
      <dgm:prSet/>
      <dgm:spPr/>
      <dgm:t>
        <a:bodyPr/>
        <a:lstStyle/>
        <a:p>
          <a:endParaRPr lang="ru-RU" sz="2400"/>
        </a:p>
      </dgm:t>
    </dgm:pt>
    <dgm:pt modelId="{14DEC016-49A4-491E-8CD0-27CFE8629598}">
      <dgm:prSet custT="1"/>
      <dgm:spPr/>
      <dgm:t>
        <a:bodyPr/>
        <a:lstStyle/>
        <a:p>
          <a:pPr rtl="0"/>
          <a:r>
            <a:rPr lang="ru-RU" sz="1400" dirty="0" smtClean="0"/>
            <a:t>В течение действия подписки на ПАК и в течение 30 дней с момента её окончания покупатель имеет право на значительную скиду на её продление</a:t>
          </a:r>
          <a:r>
            <a:rPr lang="en-US" sz="1400" dirty="0" smtClean="0"/>
            <a:t>.</a:t>
          </a:r>
          <a:endParaRPr lang="ru-RU" sz="1400" dirty="0"/>
        </a:p>
      </dgm:t>
    </dgm:pt>
    <dgm:pt modelId="{970AB9D6-BBA7-491B-9F11-0178EE2E5D61}" type="parTrans" cxnId="{BCA053EC-1794-405F-AAE1-3E9F880005A5}">
      <dgm:prSet/>
      <dgm:spPr/>
      <dgm:t>
        <a:bodyPr/>
        <a:lstStyle/>
        <a:p>
          <a:endParaRPr lang="ru-RU" sz="2400"/>
        </a:p>
      </dgm:t>
    </dgm:pt>
    <dgm:pt modelId="{94FC7584-5ACD-476A-9A73-69BC7D899AC2}" type="sibTrans" cxnId="{BCA053EC-1794-405F-AAE1-3E9F880005A5}">
      <dgm:prSet/>
      <dgm:spPr/>
      <dgm:t>
        <a:bodyPr/>
        <a:lstStyle/>
        <a:p>
          <a:endParaRPr lang="ru-RU" sz="2400"/>
        </a:p>
      </dgm:t>
    </dgm:pt>
    <dgm:pt modelId="{C1464461-4DAB-4239-BDF1-248484F1AF63}">
      <dgm:prSet custT="1"/>
      <dgm:spPr/>
      <dgm:t>
        <a:bodyPr/>
        <a:lstStyle/>
        <a:p>
          <a:pPr rtl="0"/>
          <a:r>
            <a:rPr lang="ru-RU" sz="1400" smtClean="0"/>
            <a:t>Окончание срока подписки не препятствуют покупателю продолжать использовать ПАК в режиме ограниченной функциональности, - будет отключен режим инвентаризации, экспорт результатов во внешние приложения</a:t>
          </a:r>
          <a:r>
            <a:rPr lang="en-US" sz="1400" smtClean="0"/>
            <a:t>.</a:t>
          </a:r>
          <a:endParaRPr lang="ru-RU" sz="1400"/>
        </a:p>
      </dgm:t>
    </dgm:pt>
    <dgm:pt modelId="{E5755CDF-C4A7-4690-8E05-0ADA87C9BFA7}" type="parTrans" cxnId="{CFFA9E82-D57A-4313-AFA4-CB6856C43007}">
      <dgm:prSet/>
      <dgm:spPr/>
      <dgm:t>
        <a:bodyPr/>
        <a:lstStyle/>
        <a:p>
          <a:endParaRPr lang="ru-RU" sz="2400"/>
        </a:p>
      </dgm:t>
    </dgm:pt>
    <dgm:pt modelId="{BFAE34CD-76B0-4F99-ACA4-6FAF7BE451BB}" type="sibTrans" cxnId="{CFFA9E82-D57A-4313-AFA4-CB6856C43007}">
      <dgm:prSet/>
      <dgm:spPr/>
      <dgm:t>
        <a:bodyPr/>
        <a:lstStyle/>
        <a:p>
          <a:endParaRPr lang="ru-RU" sz="2400"/>
        </a:p>
      </dgm:t>
    </dgm:pt>
    <dgm:pt modelId="{BBAE494A-6811-4746-84A9-4DF8E66CB9AF}">
      <dgm:prSet custT="1"/>
      <dgm:spPr/>
      <dgm:t>
        <a:bodyPr/>
        <a:lstStyle/>
        <a:p>
          <a:pPr rtl="0"/>
          <a:r>
            <a:rPr lang="ru-RU" sz="1400" smtClean="0"/>
            <a:t>Вышеперечисленные условия могут быть изменены в индивидуальном порядке на основании договора.</a:t>
          </a:r>
          <a:endParaRPr lang="ru-RU" sz="1400"/>
        </a:p>
      </dgm:t>
    </dgm:pt>
    <dgm:pt modelId="{40D87E46-9D34-493D-9A88-7E4F559FAB91}" type="parTrans" cxnId="{DC4817D8-572C-4C12-A9B8-92BEC0B1E417}">
      <dgm:prSet/>
      <dgm:spPr/>
      <dgm:t>
        <a:bodyPr/>
        <a:lstStyle/>
        <a:p>
          <a:endParaRPr lang="ru-RU" sz="2400"/>
        </a:p>
      </dgm:t>
    </dgm:pt>
    <dgm:pt modelId="{7E8433F7-4210-45BB-9872-039F42E6C227}" type="sibTrans" cxnId="{DC4817D8-572C-4C12-A9B8-92BEC0B1E417}">
      <dgm:prSet/>
      <dgm:spPr/>
      <dgm:t>
        <a:bodyPr/>
        <a:lstStyle/>
        <a:p>
          <a:endParaRPr lang="ru-RU" sz="2400"/>
        </a:p>
      </dgm:t>
    </dgm:pt>
    <dgm:pt modelId="{1E0268F7-0715-469B-AA43-0561834BB7DF}" type="pres">
      <dgm:prSet presAssocID="{D7F49D94-6198-414E-9F92-0C419740F910}" presName="linear" presStyleCnt="0">
        <dgm:presLayoutVars>
          <dgm:animLvl val="lvl"/>
          <dgm:resizeHandles val="exact"/>
        </dgm:presLayoutVars>
      </dgm:prSet>
      <dgm:spPr/>
      <dgm:t>
        <a:bodyPr/>
        <a:lstStyle/>
        <a:p>
          <a:endParaRPr lang="ru-RU"/>
        </a:p>
      </dgm:t>
    </dgm:pt>
    <dgm:pt modelId="{B038695B-11A3-45A0-9AE8-024C9FDF3DEB}" type="pres">
      <dgm:prSet presAssocID="{688DF65A-9025-4AC8-A81B-B00A05B5635F}" presName="parentText" presStyleLbl="node1" presStyleIdx="0" presStyleCnt="6">
        <dgm:presLayoutVars>
          <dgm:chMax val="0"/>
          <dgm:bulletEnabled val="1"/>
        </dgm:presLayoutVars>
      </dgm:prSet>
      <dgm:spPr/>
      <dgm:t>
        <a:bodyPr/>
        <a:lstStyle/>
        <a:p>
          <a:endParaRPr lang="ru-RU"/>
        </a:p>
      </dgm:t>
    </dgm:pt>
    <dgm:pt modelId="{7FEE6BDB-75C3-4568-B42F-C1631BF76EA6}" type="pres">
      <dgm:prSet presAssocID="{C4FB2A1C-EC72-4317-85F1-0E1BDB76F304}" presName="spacer" presStyleCnt="0"/>
      <dgm:spPr/>
    </dgm:pt>
    <dgm:pt modelId="{814A8C9C-9840-451A-BE81-5D49F52053B0}" type="pres">
      <dgm:prSet presAssocID="{F315405E-F21E-43B7-9A9B-C3E5FB9CEDA4}" presName="parentText" presStyleLbl="node1" presStyleIdx="1" presStyleCnt="6">
        <dgm:presLayoutVars>
          <dgm:chMax val="0"/>
          <dgm:bulletEnabled val="1"/>
        </dgm:presLayoutVars>
      </dgm:prSet>
      <dgm:spPr/>
      <dgm:t>
        <a:bodyPr/>
        <a:lstStyle/>
        <a:p>
          <a:endParaRPr lang="ru-RU"/>
        </a:p>
      </dgm:t>
    </dgm:pt>
    <dgm:pt modelId="{56D53B47-9936-47F7-B30A-D37FC69BC9C4}" type="pres">
      <dgm:prSet presAssocID="{934001F7-9D55-4DF6-B068-97CC3C641D01}" presName="spacer" presStyleCnt="0"/>
      <dgm:spPr/>
    </dgm:pt>
    <dgm:pt modelId="{01AB5247-D275-4643-8344-B17FD9505E32}" type="pres">
      <dgm:prSet presAssocID="{72A4AD51-BE6D-4510-ACCE-D69963FAEB06}" presName="parentText" presStyleLbl="node1" presStyleIdx="2" presStyleCnt="6">
        <dgm:presLayoutVars>
          <dgm:chMax val="0"/>
          <dgm:bulletEnabled val="1"/>
        </dgm:presLayoutVars>
      </dgm:prSet>
      <dgm:spPr/>
      <dgm:t>
        <a:bodyPr/>
        <a:lstStyle/>
        <a:p>
          <a:endParaRPr lang="ru-RU"/>
        </a:p>
      </dgm:t>
    </dgm:pt>
    <dgm:pt modelId="{A6A41EF6-B96C-476D-ADBF-156907D69001}" type="pres">
      <dgm:prSet presAssocID="{3F049EEA-17AC-4F4F-8970-6F9271AE7E6B}" presName="spacer" presStyleCnt="0"/>
      <dgm:spPr/>
    </dgm:pt>
    <dgm:pt modelId="{7EE86188-2F28-4C1D-9891-24F8D4321E44}" type="pres">
      <dgm:prSet presAssocID="{14DEC016-49A4-491E-8CD0-27CFE8629598}" presName="parentText" presStyleLbl="node1" presStyleIdx="3" presStyleCnt="6">
        <dgm:presLayoutVars>
          <dgm:chMax val="0"/>
          <dgm:bulletEnabled val="1"/>
        </dgm:presLayoutVars>
      </dgm:prSet>
      <dgm:spPr/>
      <dgm:t>
        <a:bodyPr/>
        <a:lstStyle/>
        <a:p>
          <a:endParaRPr lang="ru-RU"/>
        </a:p>
      </dgm:t>
    </dgm:pt>
    <dgm:pt modelId="{9A7E4BD0-94BD-4F78-AC78-6356FD10ECFC}" type="pres">
      <dgm:prSet presAssocID="{94FC7584-5ACD-476A-9A73-69BC7D899AC2}" presName="spacer" presStyleCnt="0"/>
      <dgm:spPr/>
    </dgm:pt>
    <dgm:pt modelId="{AA83461A-2F86-4424-8EAB-1A1E049D85C0}" type="pres">
      <dgm:prSet presAssocID="{C1464461-4DAB-4239-BDF1-248484F1AF63}" presName="parentText" presStyleLbl="node1" presStyleIdx="4" presStyleCnt="6">
        <dgm:presLayoutVars>
          <dgm:chMax val="0"/>
          <dgm:bulletEnabled val="1"/>
        </dgm:presLayoutVars>
      </dgm:prSet>
      <dgm:spPr/>
      <dgm:t>
        <a:bodyPr/>
        <a:lstStyle/>
        <a:p>
          <a:endParaRPr lang="ru-RU"/>
        </a:p>
      </dgm:t>
    </dgm:pt>
    <dgm:pt modelId="{DBA9B604-5A26-49BB-BB19-594589460139}" type="pres">
      <dgm:prSet presAssocID="{BFAE34CD-76B0-4F99-ACA4-6FAF7BE451BB}" presName="spacer" presStyleCnt="0"/>
      <dgm:spPr/>
    </dgm:pt>
    <dgm:pt modelId="{51A30A98-1D03-4317-BBE2-2E20666301CB}" type="pres">
      <dgm:prSet presAssocID="{BBAE494A-6811-4746-84A9-4DF8E66CB9AF}" presName="parentText" presStyleLbl="node1" presStyleIdx="5" presStyleCnt="6">
        <dgm:presLayoutVars>
          <dgm:chMax val="0"/>
          <dgm:bulletEnabled val="1"/>
        </dgm:presLayoutVars>
      </dgm:prSet>
      <dgm:spPr/>
      <dgm:t>
        <a:bodyPr/>
        <a:lstStyle/>
        <a:p>
          <a:endParaRPr lang="ru-RU"/>
        </a:p>
      </dgm:t>
    </dgm:pt>
  </dgm:ptLst>
  <dgm:cxnLst>
    <dgm:cxn modelId="{CFFA9E82-D57A-4313-AFA4-CB6856C43007}" srcId="{D7F49D94-6198-414E-9F92-0C419740F910}" destId="{C1464461-4DAB-4239-BDF1-248484F1AF63}" srcOrd="4" destOrd="0" parTransId="{E5755CDF-C4A7-4690-8E05-0ADA87C9BFA7}" sibTransId="{BFAE34CD-76B0-4F99-ACA4-6FAF7BE451BB}"/>
    <dgm:cxn modelId="{4AD7472C-E19E-4658-91D7-7D5F06102748}" srcId="{D7F49D94-6198-414E-9F92-0C419740F910}" destId="{688DF65A-9025-4AC8-A81B-B00A05B5635F}" srcOrd="0" destOrd="0" parTransId="{71538666-B3BA-4F8D-BBBB-16D18EC737AD}" sibTransId="{C4FB2A1C-EC72-4317-85F1-0E1BDB76F304}"/>
    <dgm:cxn modelId="{14E088D7-2EF7-4047-80CD-50957FE8C1DA}" srcId="{D7F49D94-6198-414E-9F92-0C419740F910}" destId="{72A4AD51-BE6D-4510-ACCE-D69963FAEB06}" srcOrd="2" destOrd="0" parTransId="{65DCC6DF-2573-4AB2-BE15-0761EF08C359}" sibTransId="{3F049EEA-17AC-4F4F-8970-6F9271AE7E6B}"/>
    <dgm:cxn modelId="{D4FE8371-1FF9-4C68-A9C1-FAA3DA0DCAB5}" type="presOf" srcId="{688DF65A-9025-4AC8-A81B-B00A05B5635F}" destId="{B038695B-11A3-45A0-9AE8-024C9FDF3DEB}" srcOrd="0" destOrd="0" presId="urn:microsoft.com/office/officeart/2005/8/layout/vList2"/>
    <dgm:cxn modelId="{DBF48DEF-E384-4279-81DF-75FAA61679F2}" type="presOf" srcId="{BBAE494A-6811-4746-84A9-4DF8E66CB9AF}" destId="{51A30A98-1D03-4317-BBE2-2E20666301CB}" srcOrd="0" destOrd="0" presId="urn:microsoft.com/office/officeart/2005/8/layout/vList2"/>
    <dgm:cxn modelId="{1DBBC6D7-1342-4B8C-A77B-F69AA1DB6939}" type="presOf" srcId="{D7F49D94-6198-414E-9F92-0C419740F910}" destId="{1E0268F7-0715-469B-AA43-0561834BB7DF}" srcOrd="0" destOrd="0" presId="urn:microsoft.com/office/officeart/2005/8/layout/vList2"/>
    <dgm:cxn modelId="{BCA053EC-1794-405F-AAE1-3E9F880005A5}" srcId="{D7F49D94-6198-414E-9F92-0C419740F910}" destId="{14DEC016-49A4-491E-8CD0-27CFE8629598}" srcOrd="3" destOrd="0" parTransId="{970AB9D6-BBA7-491B-9F11-0178EE2E5D61}" sibTransId="{94FC7584-5ACD-476A-9A73-69BC7D899AC2}"/>
    <dgm:cxn modelId="{32F0119A-A030-4D55-A4D3-A471178A1BFB}" type="presOf" srcId="{F315405E-F21E-43B7-9A9B-C3E5FB9CEDA4}" destId="{814A8C9C-9840-451A-BE81-5D49F52053B0}" srcOrd="0" destOrd="0" presId="urn:microsoft.com/office/officeart/2005/8/layout/vList2"/>
    <dgm:cxn modelId="{3F120CE6-08D9-4F70-AEA9-96B04021245D}" type="presOf" srcId="{C1464461-4DAB-4239-BDF1-248484F1AF63}" destId="{AA83461A-2F86-4424-8EAB-1A1E049D85C0}" srcOrd="0" destOrd="0" presId="urn:microsoft.com/office/officeart/2005/8/layout/vList2"/>
    <dgm:cxn modelId="{8164E44F-A9C0-42C6-8758-7CC6B208A483}" type="presOf" srcId="{72A4AD51-BE6D-4510-ACCE-D69963FAEB06}" destId="{01AB5247-D275-4643-8344-B17FD9505E32}" srcOrd="0" destOrd="0" presId="urn:microsoft.com/office/officeart/2005/8/layout/vList2"/>
    <dgm:cxn modelId="{DC4817D8-572C-4C12-A9B8-92BEC0B1E417}" srcId="{D7F49D94-6198-414E-9F92-0C419740F910}" destId="{BBAE494A-6811-4746-84A9-4DF8E66CB9AF}" srcOrd="5" destOrd="0" parTransId="{40D87E46-9D34-493D-9A88-7E4F559FAB91}" sibTransId="{7E8433F7-4210-45BB-9872-039F42E6C227}"/>
    <dgm:cxn modelId="{F9ADAFBA-3075-4EF3-8144-3633FE77E1D3}" type="presOf" srcId="{14DEC016-49A4-491E-8CD0-27CFE8629598}" destId="{7EE86188-2F28-4C1D-9891-24F8D4321E44}" srcOrd="0" destOrd="0" presId="urn:microsoft.com/office/officeart/2005/8/layout/vList2"/>
    <dgm:cxn modelId="{5F92A7F2-C172-4907-AF95-CEDA815A254E}" srcId="{D7F49D94-6198-414E-9F92-0C419740F910}" destId="{F315405E-F21E-43B7-9A9B-C3E5FB9CEDA4}" srcOrd="1" destOrd="0" parTransId="{484CB0B3-3BF9-4B2B-9450-300334F295C8}" sibTransId="{934001F7-9D55-4DF6-B068-97CC3C641D01}"/>
    <dgm:cxn modelId="{98434DD3-99A3-4D0B-96EE-2EDA3164F6DA}" type="presParOf" srcId="{1E0268F7-0715-469B-AA43-0561834BB7DF}" destId="{B038695B-11A3-45A0-9AE8-024C9FDF3DEB}" srcOrd="0" destOrd="0" presId="urn:microsoft.com/office/officeart/2005/8/layout/vList2"/>
    <dgm:cxn modelId="{3568BFC5-92A6-45E8-AF81-F5EF5DC2AD64}" type="presParOf" srcId="{1E0268F7-0715-469B-AA43-0561834BB7DF}" destId="{7FEE6BDB-75C3-4568-B42F-C1631BF76EA6}" srcOrd="1" destOrd="0" presId="urn:microsoft.com/office/officeart/2005/8/layout/vList2"/>
    <dgm:cxn modelId="{CD1D9F85-503F-4D60-9BA5-14F5E997C1FC}" type="presParOf" srcId="{1E0268F7-0715-469B-AA43-0561834BB7DF}" destId="{814A8C9C-9840-451A-BE81-5D49F52053B0}" srcOrd="2" destOrd="0" presId="urn:microsoft.com/office/officeart/2005/8/layout/vList2"/>
    <dgm:cxn modelId="{BDCB13BB-C007-48DA-98CD-97AB94D929BB}" type="presParOf" srcId="{1E0268F7-0715-469B-AA43-0561834BB7DF}" destId="{56D53B47-9936-47F7-B30A-D37FC69BC9C4}" srcOrd="3" destOrd="0" presId="urn:microsoft.com/office/officeart/2005/8/layout/vList2"/>
    <dgm:cxn modelId="{9BC46401-002F-4750-945D-1475B7D111EF}" type="presParOf" srcId="{1E0268F7-0715-469B-AA43-0561834BB7DF}" destId="{01AB5247-D275-4643-8344-B17FD9505E32}" srcOrd="4" destOrd="0" presId="urn:microsoft.com/office/officeart/2005/8/layout/vList2"/>
    <dgm:cxn modelId="{90108E38-10D5-4CD6-8A14-042C2CF90810}" type="presParOf" srcId="{1E0268F7-0715-469B-AA43-0561834BB7DF}" destId="{A6A41EF6-B96C-476D-ADBF-156907D69001}" srcOrd="5" destOrd="0" presId="urn:microsoft.com/office/officeart/2005/8/layout/vList2"/>
    <dgm:cxn modelId="{36E23AEA-ED2B-449C-AABF-EBEAEA879206}" type="presParOf" srcId="{1E0268F7-0715-469B-AA43-0561834BB7DF}" destId="{7EE86188-2F28-4C1D-9891-24F8D4321E44}" srcOrd="6" destOrd="0" presId="urn:microsoft.com/office/officeart/2005/8/layout/vList2"/>
    <dgm:cxn modelId="{FB094573-E426-4ECC-8ED1-E12541DE3610}" type="presParOf" srcId="{1E0268F7-0715-469B-AA43-0561834BB7DF}" destId="{9A7E4BD0-94BD-4F78-AC78-6356FD10ECFC}" srcOrd="7" destOrd="0" presId="urn:microsoft.com/office/officeart/2005/8/layout/vList2"/>
    <dgm:cxn modelId="{1BBA7D13-2B91-49DE-A477-291435FFF8A5}" type="presParOf" srcId="{1E0268F7-0715-469B-AA43-0561834BB7DF}" destId="{AA83461A-2F86-4424-8EAB-1A1E049D85C0}" srcOrd="8" destOrd="0" presId="urn:microsoft.com/office/officeart/2005/8/layout/vList2"/>
    <dgm:cxn modelId="{238535C5-53A3-4B83-A456-9CE22C972B7B}" type="presParOf" srcId="{1E0268F7-0715-469B-AA43-0561834BB7DF}" destId="{DBA9B604-5A26-49BB-BB19-594589460139}" srcOrd="9" destOrd="0" presId="urn:microsoft.com/office/officeart/2005/8/layout/vList2"/>
    <dgm:cxn modelId="{C87A79B8-7258-47D8-8893-DD2E86B67807}" type="presParOf" srcId="{1E0268F7-0715-469B-AA43-0561834BB7DF}" destId="{51A30A98-1D03-4317-BBE2-2E20666301CB}"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950408-A275-4CFD-99BC-FC1F230238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698CE9F-533D-4592-B22C-027A774926C1}">
      <dgm:prSet custT="1"/>
      <dgm:spPr/>
      <dgm:t>
        <a:bodyPr/>
        <a:lstStyle/>
        <a:p>
          <a:pPr rtl="0"/>
          <a:r>
            <a:rPr lang="ru-RU" sz="1400" dirty="0" smtClean="0"/>
            <a:t>Компания зарегистрирована в 2004 в городе Томске, в настоящее время офисы компании находятся в г. Краснодар, телефон</a:t>
          </a:r>
          <a:r>
            <a:rPr lang="en-US" sz="1400" dirty="0" smtClean="0"/>
            <a:t> </a:t>
          </a:r>
          <a:r>
            <a:rPr lang="ru-RU" sz="1400" dirty="0" smtClean="0"/>
            <a:t>8 800 201 62 19, директор Пенкин Сергей Алексеевич </a:t>
          </a:r>
          <a:r>
            <a:rPr lang="en-US" sz="1400" dirty="0" smtClean="0">
              <a:hlinkClick xmlns:r="http://schemas.openxmlformats.org/officeDocument/2006/relationships" r:id="rId1"/>
            </a:rPr>
            <a:t>serge.penkin@9bit.ru</a:t>
          </a:r>
          <a:r>
            <a:rPr lang="ru-RU" sz="1400" dirty="0" smtClean="0"/>
            <a:t>, и в г.Томске, представитель в г.Томске – Панов Денис Александрович, т.+7-960-973-40-88, </a:t>
          </a:r>
          <a:r>
            <a:rPr lang="ru-RU" sz="1400" dirty="0" err="1" smtClean="0"/>
            <a:t>е-майл</a:t>
          </a:r>
          <a:r>
            <a:rPr lang="en-US" sz="1400" dirty="0" smtClean="0"/>
            <a:t>: </a:t>
          </a:r>
          <a:r>
            <a:rPr lang="en-US" sz="1400" dirty="0" smtClean="0">
              <a:hlinkClick xmlns:r="http://schemas.openxmlformats.org/officeDocument/2006/relationships" r:id="rId1"/>
            </a:rPr>
            <a:t>d.a.panov@mail.ru</a:t>
          </a:r>
          <a:r>
            <a:rPr lang="en-US" sz="1400" dirty="0" smtClean="0"/>
            <a:t> </a:t>
          </a:r>
          <a:r>
            <a:rPr lang="ru-RU" sz="1400" dirty="0" smtClean="0"/>
            <a:t>. </a:t>
          </a:r>
          <a:r>
            <a:rPr lang="en-US" sz="1400" dirty="0" smtClean="0"/>
            <a:t> </a:t>
          </a:r>
          <a:r>
            <a:rPr lang="ru-RU" sz="1400" dirty="0" smtClean="0"/>
            <a:t>Более подробная информация размещена на сайте компании </a:t>
          </a:r>
          <a:r>
            <a:rPr lang="en-US" sz="1400" dirty="0" smtClean="0">
              <a:hlinkClick xmlns:r="http://schemas.openxmlformats.org/officeDocument/2006/relationships" r:id="rId2"/>
            </a:rPr>
            <a:t>http://www.9bit.ru</a:t>
          </a:r>
          <a:r>
            <a:rPr lang="ru-RU" sz="1400" dirty="0" smtClean="0"/>
            <a:t> в разделе ПОДДЕРЖКА</a:t>
          </a:r>
          <a:endParaRPr lang="ru-RU" sz="1400" dirty="0"/>
        </a:p>
      </dgm:t>
    </dgm:pt>
    <dgm:pt modelId="{6602FA4B-7D7F-4B18-B607-4EFC4EFD2E02}" type="parTrans" cxnId="{0BF6961A-345B-41A4-B195-B62DFB752CA2}">
      <dgm:prSet/>
      <dgm:spPr/>
      <dgm:t>
        <a:bodyPr/>
        <a:lstStyle/>
        <a:p>
          <a:endParaRPr lang="ru-RU" sz="2000"/>
        </a:p>
      </dgm:t>
    </dgm:pt>
    <dgm:pt modelId="{0850ADFA-79D9-44E3-9B78-1ED3BCF96551}" type="sibTrans" cxnId="{0BF6961A-345B-41A4-B195-B62DFB752CA2}">
      <dgm:prSet/>
      <dgm:spPr/>
      <dgm:t>
        <a:bodyPr/>
        <a:lstStyle/>
        <a:p>
          <a:endParaRPr lang="ru-RU" sz="2000"/>
        </a:p>
      </dgm:t>
    </dgm:pt>
    <dgm:pt modelId="{B9911941-69A6-4961-91AB-12AA3D053938}">
      <dgm:prSet custT="1"/>
      <dgm:spPr/>
      <dgm:t>
        <a:bodyPr/>
        <a:lstStyle/>
        <a:p>
          <a:pPr rtl="0"/>
          <a:r>
            <a:rPr lang="ru-RU" sz="1400" dirty="0" smtClean="0"/>
            <a:t>Компания "9 Бит" осознаёт всю важность инновационного пути развития Российской Федерации. Мы в полной мере понимаем, что формирование новых экономических и социальных институтов в нашей стране невозможно без применения современных информационных технологий, а так же без создания собственных программных решений. </a:t>
          </a:r>
          <a:endParaRPr lang="ru-RU" sz="1400" dirty="0"/>
        </a:p>
      </dgm:t>
    </dgm:pt>
    <dgm:pt modelId="{D8FE5F95-603A-4665-88F4-F6DF0E676837}" type="parTrans" cxnId="{7C693F91-016D-42B5-B5D6-B3AAAD125C36}">
      <dgm:prSet/>
      <dgm:spPr/>
      <dgm:t>
        <a:bodyPr/>
        <a:lstStyle/>
        <a:p>
          <a:endParaRPr lang="ru-RU" sz="2000"/>
        </a:p>
      </dgm:t>
    </dgm:pt>
    <dgm:pt modelId="{935DDFF6-CF7B-4714-9DDB-1A796036E5DE}" type="sibTrans" cxnId="{7C693F91-016D-42B5-B5D6-B3AAAD125C36}">
      <dgm:prSet/>
      <dgm:spPr/>
      <dgm:t>
        <a:bodyPr/>
        <a:lstStyle/>
        <a:p>
          <a:endParaRPr lang="ru-RU" sz="2000"/>
        </a:p>
      </dgm:t>
    </dgm:pt>
    <dgm:pt modelId="{94F8A370-4A39-4914-8D12-665031EFB798}">
      <dgm:prSet custT="1"/>
      <dgm:spPr/>
      <dgm:t>
        <a:bodyPr/>
        <a:lstStyle/>
        <a:p>
          <a:pPr rtl="0"/>
          <a:r>
            <a:rPr lang="ru-RU" sz="1400" dirty="0" smtClean="0"/>
            <a:t>Компания "9 Бит", являясь одним из ведущих разработчиков программных продуктов на базе карманных компьютеров (КПК), считает своей миссией</a:t>
          </a:r>
          <a:r>
            <a:rPr lang="ru-RU" sz="1400" b="1" dirty="0" smtClean="0"/>
            <a:t> </a:t>
          </a:r>
          <a:r>
            <a:rPr lang="ru-RU" sz="1400" dirty="0" smtClean="0"/>
            <a:t>продвижение новейших мобильных технологий в различные сферы бизнеса в нашей стране: образование, строительство, торговлю, консалтинг , недвижимость и др. </a:t>
          </a:r>
          <a:endParaRPr lang="ru-RU" sz="1400" dirty="0"/>
        </a:p>
      </dgm:t>
    </dgm:pt>
    <dgm:pt modelId="{7920D770-941C-481E-85C7-102A8C1CF88C}" type="parTrans" cxnId="{F0A182E8-A623-4C63-AD6D-B08EAE8E24EF}">
      <dgm:prSet/>
      <dgm:spPr/>
      <dgm:t>
        <a:bodyPr/>
        <a:lstStyle/>
        <a:p>
          <a:endParaRPr lang="ru-RU" sz="2000"/>
        </a:p>
      </dgm:t>
    </dgm:pt>
    <dgm:pt modelId="{2B96CC4F-E393-40AB-BC09-671147CC4D5D}" type="sibTrans" cxnId="{F0A182E8-A623-4C63-AD6D-B08EAE8E24EF}">
      <dgm:prSet/>
      <dgm:spPr/>
      <dgm:t>
        <a:bodyPr/>
        <a:lstStyle/>
        <a:p>
          <a:endParaRPr lang="ru-RU" sz="2000"/>
        </a:p>
      </dgm:t>
    </dgm:pt>
    <dgm:pt modelId="{BB589FF8-6383-4E69-937F-FD43A8717E79}">
      <dgm:prSet custT="1"/>
      <dgm:spPr/>
      <dgm:t>
        <a:bodyPr/>
        <a:lstStyle/>
        <a:p>
          <a:pPr rtl="0"/>
          <a:r>
            <a:rPr lang="ru-RU" sz="1400" dirty="0" smtClean="0"/>
            <a:t>Мы находимся в постоянном поиске новых сфер применения мобильных технологий, как на производстве, так и в жизни людей. </a:t>
          </a:r>
          <a:endParaRPr lang="ru-RU" sz="1400" dirty="0"/>
        </a:p>
      </dgm:t>
    </dgm:pt>
    <dgm:pt modelId="{5AD4ED97-2B78-45F8-80DE-51A003A313B2}" type="parTrans" cxnId="{3D58A052-7872-4A83-A6F8-4AEC028CBAC5}">
      <dgm:prSet/>
      <dgm:spPr/>
      <dgm:t>
        <a:bodyPr/>
        <a:lstStyle/>
        <a:p>
          <a:endParaRPr lang="ru-RU" sz="2000"/>
        </a:p>
      </dgm:t>
    </dgm:pt>
    <dgm:pt modelId="{A74B3C9E-1579-45D5-8B61-996D458BEBD6}" type="sibTrans" cxnId="{3D58A052-7872-4A83-A6F8-4AEC028CBAC5}">
      <dgm:prSet/>
      <dgm:spPr/>
      <dgm:t>
        <a:bodyPr/>
        <a:lstStyle/>
        <a:p>
          <a:endParaRPr lang="ru-RU" sz="2000"/>
        </a:p>
      </dgm:t>
    </dgm:pt>
    <dgm:pt modelId="{232D5BF4-AD4D-42EF-9309-27701D5AD87C}">
      <dgm:prSet custT="1"/>
      <dgm:spPr/>
      <dgm:t>
        <a:bodyPr/>
        <a:lstStyle/>
        <a:p>
          <a:pPr rtl="0"/>
          <a:r>
            <a:rPr lang="ru-RU" sz="1400" smtClean="0"/>
            <a:t>В настоящий момент компанией разработаны и успешно внедряются два комплексных решения на базе мобильных устройств: </a:t>
          </a:r>
          <a:endParaRPr lang="ru-RU" sz="1400"/>
        </a:p>
      </dgm:t>
    </dgm:pt>
    <dgm:pt modelId="{DBDCEC8A-C751-4517-B68E-C814DE375DF7}" type="parTrans" cxnId="{8CF06D8D-582B-42C2-8932-E0CDBD80F099}">
      <dgm:prSet/>
      <dgm:spPr/>
      <dgm:t>
        <a:bodyPr/>
        <a:lstStyle/>
        <a:p>
          <a:endParaRPr lang="ru-RU" sz="2000"/>
        </a:p>
      </dgm:t>
    </dgm:pt>
    <dgm:pt modelId="{27524BF7-309A-46C9-927D-E0FAC70C3E20}" type="sibTrans" cxnId="{8CF06D8D-582B-42C2-8932-E0CDBD80F099}">
      <dgm:prSet/>
      <dgm:spPr/>
      <dgm:t>
        <a:bodyPr/>
        <a:lstStyle/>
        <a:p>
          <a:endParaRPr lang="ru-RU" sz="2000"/>
        </a:p>
      </dgm:t>
    </dgm:pt>
    <dgm:pt modelId="{AC9758AC-A418-4025-913B-DA0DF9015F04}">
      <dgm:prSet custT="1"/>
      <dgm:spPr/>
      <dgm:t>
        <a:bodyPr/>
        <a:lstStyle/>
        <a:p>
          <a:pPr rtl="0"/>
          <a:r>
            <a:rPr lang="ru-RU" sz="1200" b="1" dirty="0" smtClean="0">
              <a:solidFill>
                <a:srgbClr val="002060"/>
              </a:solidFill>
            </a:rPr>
            <a:t>«Мобильный Агент»</a:t>
          </a:r>
          <a:r>
            <a:rPr lang="ru-RU" sz="1200" dirty="0" smtClean="0">
              <a:solidFill>
                <a:srgbClr val="002060"/>
              </a:solidFill>
            </a:rPr>
            <a:t> - программный комплекс по автоматизации торговых представителей на базе КПК и коммуникаторов с любым разрешением экрана 240х320, 240х240 или 480х640. Сбор заказов  (</a:t>
          </a:r>
          <a:r>
            <a:rPr lang="ru-RU" sz="1200" dirty="0" err="1" smtClean="0">
              <a:solidFill>
                <a:srgbClr val="002060"/>
              </a:solidFill>
            </a:rPr>
            <a:t>преселлинг</a:t>
          </a:r>
          <a:r>
            <a:rPr lang="ru-RU" sz="1200" dirty="0" smtClean="0">
              <a:solidFill>
                <a:srgbClr val="002060"/>
              </a:solidFill>
            </a:rPr>
            <a:t>, </a:t>
          </a:r>
          <a:r>
            <a:rPr lang="ru-RU" sz="1200" dirty="0" err="1" smtClean="0">
              <a:solidFill>
                <a:srgbClr val="002060"/>
              </a:solidFill>
            </a:rPr>
            <a:t>pre-selling</a:t>
          </a:r>
          <a:r>
            <a:rPr lang="ru-RU" sz="1200" dirty="0" smtClean="0">
              <a:solidFill>
                <a:srgbClr val="002060"/>
              </a:solidFill>
            </a:rPr>
            <a:t>), продажа с колес (</a:t>
          </a:r>
          <a:r>
            <a:rPr lang="ru-RU" sz="1200" dirty="0" err="1" smtClean="0">
              <a:solidFill>
                <a:srgbClr val="002060"/>
              </a:solidFill>
            </a:rPr>
            <a:t>вэнселлинг</a:t>
          </a:r>
          <a:r>
            <a:rPr lang="ru-RU" sz="1200" dirty="0" smtClean="0">
              <a:solidFill>
                <a:srgbClr val="002060"/>
              </a:solidFill>
            </a:rPr>
            <a:t>, </a:t>
          </a:r>
          <a:r>
            <a:rPr lang="ru-RU" sz="1200" dirty="0" err="1" smtClean="0">
              <a:solidFill>
                <a:srgbClr val="002060"/>
              </a:solidFill>
            </a:rPr>
            <a:t>van-selling</a:t>
          </a:r>
          <a:r>
            <a:rPr lang="ru-RU" sz="1200" dirty="0" smtClean="0">
              <a:solidFill>
                <a:srgbClr val="002060"/>
              </a:solidFill>
            </a:rPr>
            <a:t>), </a:t>
          </a:r>
          <a:r>
            <a:rPr lang="ru-RU" sz="1200" dirty="0" err="1" smtClean="0">
              <a:solidFill>
                <a:srgbClr val="002060"/>
              </a:solidFill>
            </a:rPr>
            <a:t>мерчендайзинг</a:t>
          </a:r>
          <a:r>
            <a:rPr lang="ru-RU" sz="1200" dirty="0" smtClean="0">
              <a:solidFill>
                <a:srgbClr val="002060"/>
              </a:solidFill>
            </a:rPr>
            <a:t> (</a:t>
          </a:r>
          <a:r>
            <a:rPr lang="ru-RU" sz="1200" dirty="0" err="1" smtClean="0">
              <a:solidFill>
                <a:srgbClr val="002060"/>
              </a:solidFill>
            </a:rPr>
            <a:t>merchandising</a:t>
          </a:r>
          <a:r>
            <a:rPr lang="ru-RU" sz="1200" dirty="0" smtClean="0">
              <a:solidFill>
                <a:srgbClr val="002060"/>
              </a:solidFill>
            </a:rPr>
            <a:t>). Простой, интуитивно-понятный интерфейс и невысокая стоимость</a:t>
          </a:r>
          <a:r>
            <a:rPr lang="en-US" sz="1200" dirty="0" smtClean="0">
              <a:solidFill>
                <a:srgbClr val="002060"/>
              </a:solidFill>
            </a:rPr>
            <a:t>.</a:t>
          </a:r>
          <a:endParaRPr lang="ru-RU" sz="1200" dirty="0">
            <a:solidFill>
              <a:srgbClr val="002060"/>
            </a:solidFill>
          </a:endParaRPr>
        </a:p>
      </dgm:t>
    </dgm:pt>
    <dgm:pt modelId="{6E735E6A-7A82-4E32-ACCD-A2BAE0C99ED4}" type="parTrans" cxnId="{FF5260D6-8AA3-4CBA-8D77-36C777B289FF}">
      <dgm:prSet/>
      <dgm:spPr/>
      <dgm:t>
        <a:bodyPr/>
        <a:lstStyle/>
        <a:p>
          <a:endParaRPr lang="ru-RU" sz="2000"/>
        </a:p>
      </dgm:t>
    </dgm:pt>
    <dgm:pt modelId="{57AFA8C0-6C85-4187-B320-03AE249247EA}" type="sibTrans" cxnId="{FF5260D6-8AA3-4CBA-8D77-36C777B289FF}">
      <dgm:prSet/>
      <dgm:spPr/>
      <dgm:t>
        <a:bodyPr/>
        <a:lstStyle/>
        <a:p>
          <a:endParaRPr lang="ru-RU" sz="2000"/>
        </a:p>
      </dgm:t>
    </dgm:pt>
    <dgm:pt modelId="{9AC4F8DC-64C1-4FE5-A99B-29CA4C656540}">
      <dgm:prSet custT="1"/>
      <dgm:spPr/>
      <dgm:t>
        <a:bodyPr/>
        <a:lstStyle/>
        <a:p>
          <a:pPr rtl="0"/>
          <a:r>
            <a:rPr lang="ru-RU" sz="1200" b="1" dirty="0" smtClean="0">
              <a:solidFill>
                <a:srgbClr val="002060"/>
              </a:solidFill>
            </a:rPr>
            <a:t>«Мобильный Аудит»</a:t>
          </a:r>
          <a:r>
            <a:rPr lang="ru-RU" sz="1200" dirty="0" smtClean="0">
              <a:solidFill>
                <a:srgbClr val="002060"/>
              </a:solidFill>
            </a:rPr>
            <a:t> - универсальный программный комплекс по автоматизации на КПК и через </a:t>
          </a:r>
          <a:r>
            <a:rPr lang="ru-RU" sz="1200" dirty="0" err="1" smtClean="0">
              <a:solidFill>
                <a:srgbClr val="002060"/>
              </a:solidFill>
            </a:rPr>
            <a:t>Web</a:t>
          </a:r>
          <a:r>
            <a:rPr lang="ru-RU" sz="1200" dirty="0" smtClean="0">
              <a:solidFill>
                <a:srgbClr val="002060"/>
              </a:solidFill>
            </a:rPr>
            <a:t> </a:t>
          </a:r>
          <a:r>
            <a:rPr lang="ru-RU" sz="1200" dirty="0" err="1" smtClean="0">
              <a:solidFill>
                <a:srgbClr val="002060"/>
              </a:solidFill>
            </a:rPr>
            <a:t>мерчендайзинга</a:t>
          </a:r>
          <a:r>
            <a:rPr lang="ru-RU" sz="1200" dirty="0" smtClean="0">
              <a:solidFill>
                <a:srgbClr val="002060"/>
              </a:solidFill>
            </a:rPr>
            <a:t>, аудита, опросов, маркетинговых исследований, инспекций и проверок на предприятиях. </a:t>
          </a:r>
          <a:endParaRPr lang="ru-RU" sz="1200" dirty="0">
            <a:solidFill>
              <a:srgbClr val="002060"/>
            </a:solidFill>
          </a:endParaRPr>
        </a:p>
      </dgm:t>
    </dgm:pt>
    <dgm:pt modelId="{6B0EBFAB-2363-4A41-A970-E88CF7424575}" type="sibTrans" cxnId="{A438E752-387B-43A9-8B92-4DEF27D88030}">
      <dgm:prSet/>
      <dgm:spPr/>
      <dgm:t>
        <a:bodyPr/>
        <a:lstStyle/>
        <a:p>
          <a:endParaRPr lang="ru-RU" sz="2000"/>
        </a:p>
      </dgm:t>
    </dgm:pt>
    <dgm:pt modelId="{906AD9A8-ADE7-44E6-B7EB-C50F126B0300}" type="parTrans" cxnId="{A438E752-387B-43A9-8B92-4DEF27D88030}">
      <dgm:prSet/>
      <dgm:spPr/>
      <dgm:t>
        <a:bodyPr/>
        <a:lstStyle/>
        <a:p>
          <a:endParaRPr lang="ru-RU" sz="2000"/>
        </a:p>
      </dgm:t>
    </dgm:pt>
    <dgm:pt modelId="{8E364285-3296-4C17-82DB-70386ADCFB0A}" type="pres">
      <dgm:prSet presAssocID="{15950408-A275-4CFD-99BC-FC1F23023820}" presName="linear" presStyleCnt="0">
        <dgm:presLayoutVars>
          <dgm:animLvl val="lvl"/>
          <dgm:resizeHandles val="exact"/>
        </dgm:presLayoutVars>
      </dgm:prSet>
      <dgm:spPr/>
      <dgm:t>
        <a:bodyPr/>
        <a:lstStyle/>
        <a:p>
          <a:endParaRPr lang="ru-RU"/>
        </a:p>
      </dgm:t>
    </dgm:pt>
    <dgm:pt modelId="{E7CDEE94-B7F6-47EC-B66E-F432659CB927}" type="pres">
      <dgm:prSet presAssocID="{2698CE9F-533D-4592-B22C-027A774926C1}" presName="parentText" presStyleLbl="node1" presStyleIdx="0" presStyleCnt="5">
        <dgm:presLayoutVars>
          <dgm:chMax val="0"/>
          <dgm:bulletEnabled val="1"/>
        </dgm:presLayoutVars>
      </dgm:prSet>
      <dgm:spPr/>
      <dgm:t>
        <a:bodyPr/>
        <a:lstStyle/>
        <a:p>
          <a:endParaRPr lang="ru-RU"/>
        </a:p>
      </dgm:t>
    </dgm:pt>
    <dgm:pt modelId="{27499006-C8B4-41F4-BC40-D162E8809EDD}" type="pres">
      <dgm:prSet presAssocID="{0850ADFA-79D9-44E3-9B78-1ED3BCF96551}" presName="spacer" presStyleCnt="0"/>
      <dgm:spPr/>
    </dgm:pt>
    <dgm:pt modelId="{61DFD3C5-1923-4140-9627-08C08ED5BE89}" type="pres">
      <dgm:prSet presAssocID="{B9911941-69A6-4961-91AB-12AA3D053938}" presName="parentText" presStyleLbl="node1" presStyleIdx="1" presStyleCnt="5">
        <dgm:presLayoutVars>
          <dgm:chMax val="0"/>
          <dgm:bulletEnabled val="1"/>
        </dgm:presLayoutVars>
      </dgm:prSet>
      <dgm:spPr/>
      <dgm:t>
        <a:bodyPr/>
        <a:lstStyle/>
        <a:p>
          <a:endParaRPr lang="ru-RU"/>
        </a:p>
      </dgm:t>
    </dgm:pt>
    <dgm:pt modelId="{9F9CCB3A-A0E0-4A6F-A342-D920E4DD66AB}" type="pres">
      <dgm:prSet presAssocID="{935DDFF6-CF7B-4714-9DDB-1A796036E5DE}" presName="spacer" presStyleCnt="0"/>
      <dgm:spPr/>
    </dgm:pt>
    <dgm:pt modelId="{2112E5F6-182E-46F8-9F80-A650CA056785}" type="pres">
      <dgm:prSet presAssocID="{94F8A370-4A39-4914-8D12-665031EFB798}" presName="parentText" presStyleLbl="node1" presStyleIdx="2" presStyleCnt="5">
        <dgm:presLayoutVars>
          <dgm:chMax val="0"/>
          <dgm:bulletEnabled val="1"/>
        </dgm:presLayoutVars>
      </dgm:prSet>
      <dgm:spPr/>
      <dgm:t>
        <a:bodyPr/>
        <a:lstStyle/>
        <a:p>
          <a:endParaRPr lang="ru-RU"/>
        </a:p>
      </dgm:t>
    </dgm:pt>
    <dgm:pt modelId="{B09C4607-1F21-44A4-8270-864422643E47}" type="pres">
      <dgm:prSet presAssocID="{2B96CC4F-E393-40AB-BC09-671147CC4D5D}" presName="spacer" presStyleCnt="0"/>
      <dgm:spPr/>
    </dgm:pt>
    <dgm:pt modelId="{40726FEF-EF8D-4F06-A239-4324C53D8351}" type="pres">
      <dgm:prSet presAssocID="{BB589FF8-6383-4E69-937F-FD43A8717E79}" presName="parentText" presStyleLbl="node1" presStyleIdx="3" presStyleCnt="5">
        <dgm:presLayoutVars>
          <dgm:chMax val="0"/>
          <dgm:bulletEnabled val="1"/>
        </dgm:presLayoutVars>
      </dgm:prSet>
      <dgm:spPr/>
      <dgm:t>
        <a:bodyPr/>
        <a:lstStyle/>
        <a:p>
          <a:endParaRPr lang="ru-RU"/>
        </a:p>
      </dgm:t>
    </dgm:pt>
    <dgm:pt modelId="{BF4AA0F0-A74C-4E60-AE00-96D166916FCC}" type="pres">
      <dgm:prSet presAssocID="{A74B3C9E-1579-45D5-8B61-996D458BEBD6}" presName="spacer" presStyleCnt="0"/>
      <dgm:spPr/>
    </dgm:pt>
    <dgm:pt modelId="{E4254A48-E3E0-40A0-AC7B-E67AFEAE159B}" type="pres">
      <dgm:prSet presAssocID="{232D5BF4-AD4D-42EF-9309-27701D5AD87C}" presName="parentText" presStyleLbl="node1" presStyleIdx="4" presStyleCnt="5">
        <dgm:presLayoutVars>
          <dgm:chMax val="0"/>
          <dgm:bulletEnabled val="1"/>
        </dgm:presLayoutVars>
      </dgm:prSet>
      <dgm:spPr/>
      <dgm:t>
        <a:bodyPr/>
        <a:lstStyle/>
        <a:p>
          <a:endParaRPr lang="ru-RU"/>
        </a:p>
      </dgm:t>
    </dgm:pt>
    <dgm:pt modelId="{DD2BDF16-5D43-4C8C-8D06-DD83CCA494C2}" type="pres">
      <dgm:prSet presAssocID="{232D5BF4-AD4D-42EF-9309-27701D5AD87C}" presName="childText" presStyleLbl="revTx" presStyleIdx="0" presStyleCnt="1">
        <dgm:presLayoutVars>
          <dgm:bulletEnabled val="1"/>
        </dgm:presLayoutVars>
      </dgm:prSet>
      <dgm:spPr/>
      <dgm:t>
        <a:bodyPr/>
        <a:lstStyle/>
        <a:p>
          <a:endParaRPr lang="ru-RU"/>
        </a:p>
      </dgm:t>
    </dgm:pt>
  </dgm:ptLst>
  <dgm:cxnLst>
    <dgm:cxn modelId="{A438E752-387B-43A9-8B92-4DEF27D88030}" srcId="{232D5BF4-AD4D-42EF-9309-27701D5AD87C}" destId="{9AC4F8DC-64C1-4FE5-A99B-29CA4C656540}" srcOrd="1" destOrd="0" parTransId="{906AD9A8-ADE7-44E6-B7EB-C50F126B0300}" sibTransId="{6B0EBFAB-2363-4A41-A970-E88CF7424575}"/>
    <dgm:cxn modelId="{7C693F91-016D-42B5-B5D6-B3AAAD125C36}" srcId="{15950408-A275-4CFD-99BC-FC1F23023820}" destId="{B9911941-69A6-4961-91AB-12AA3D053938}" srcOrd="1" destOrd="0" parTransId="{D8FE5F95-603A-4665-88F4-F6DF0E676837}" sibTransId="{935DDFF6-CF7B-4714-9DDB-1A796036E5DE}"/>
    <dgm:cxn modelId="{9D5B01D4-A2CA-4F57-AA5D-E1AF3E31864B}" type="presOf" srcId="{232D5BF4-AD4D-42EF-9309-27701D5AD87C}" destId="{E4254A48-E3E0-40A0-AC7B-E67AFEAE159B}" srcOrd="0" destOrd="0" presId="urn:microsoft.com/office/officeart/2005/8/layout/vList2"/>
    <dgm:cxn modelId="{FF5260D6-8AA3-4CBA-8D77-36C777B289FF}" srcId="{232D5BF4-AD4D-42EF-9309-27701D5AD87C}" destId="{AC9758AC-A418-4025-913B-DA0DF9015F04}" srcOrd="0" destOrd="0" parTransId="{6E735E6A-7A82-4E32-ACCD-A2BAE0C99ED4}" sibTransId="{57AFA8C0-6C85-4187-B320-03AE249247EA}"/>
    <dgm:cxn modelId="{92A2145A-727D-4292-8296-ECEE813AF4A8}" type="presOf" srcId="{BB589FF8-6383-4E69-937F-FD43A8717E79}" destId="{40726FEF-EF8D-4F06-A239-4324C53D8351}" srcOrd="0" destOrd="0" presId="urn:microsoft.com/office/officeart/2005/8/layout/vList2"/>
    <dgm:cxn modelId="{4C5EE77A-A566-49C4-B3CC-3A636487BAA2}" type="presOf" srcId="{9AC4F8DC-64C1-4FE5-A99B-29CA4C656540}" destId="{DD2BDF16-5D43-4C8C-8D06-DD83CCA494C2}" srcOrd="0" destOrd="1" presId="urn:microsoft.com/office/officeart/2005/8/layout/vList2"/>
    <dgm:cxn modelId="{4CA35A3E-3CC3-4CD3-A78A-71067D3F3EEF}" type="presOf" srcId="{2698CE9F-533D-4592-B22C-027A774926C1}" destId="{E7CDEE94-B7F6-47EC-B66E-F432659CB927}" srcOrd="0" destOrd="0" presId="urn:microsoft.com/office/officeart/2005/8/layout/vList2"/>
    <dgm:cxn modelId="{3D58A052-7872-4A83-A6F8-4AEC028CBAC5}" srcId="{15950408-A275-4CFD-99BC-FC1F23023820}" destId="{BB589FF8-6383-4E69-937F-FD43A8717E79}" srcOrd="3" destOrd="0" parTransId="{5AD4ED97-2B78-45F8-80DE-51A003A313B2}" sibTransId="{A74B3C9E-1579-45D5-8B61-996D458BEBD6}"/>
    <dgm:cxn modelId="{8CF06D8D-582B-42C2-8932-E0CDBD80F099}" srcId="{15950408-A275-4CFD-99BC-FC1F23023820}" destId="{232D5BF4-AD4D-42EF-9309-27701D5AD87C}" srcOrd="4" destOrd="0" parTransId="{DBDCEC8A-C751-4517-B68E-C814DE375DF7}" sibTransId="{27524BF7-309A-46C9-927D-E0FAC70C3E20}"/>
    <dgm:cxn modelId="{199BD00C-B1B9-4B97-BB05-A9E4177C01B3}" type="presOf" srcId="{AC9758AC-A418-4025-913B-DA0DF9015F04}" destId="{DD2BDF16-5D43-4C8C-8D06-DD83CCA494C2}" srcOrd="0" destOrd="0" presId="urn:microsoft.com/office/officeart/2005/8/layout/vList2"/>
    <dgm:cxn modelId="{D3AF50D0-514D-4419-87B1-3DC8D2516611}" type="presOf" srcId="{94F8A370-4A39-4914-8D12-665031EFB798}" destId="{2112E5F6-182E-46F8-9F80-A650CA056785}" srcOrd="0" destOrd="0" presId="urn:microsoft.com/office/officeart/2005/8/layout/vList2"/>
    <dgm:cxn modelId="{5A07B0D6-C67A-4DDE-A60A-6105C6A9FBF1}" type="presOf" srcId="{B9911941-69A6-4961-91AB-12AA3D053938}" destId="{61DFD3C5-1923-4140-9627-08C08ED5BE89}" srcOrd="0" destOrd="0" presId="urn:microsoft.com/office/officeart/2005/8/layout/vList2"/>
    <dgm:cxn modelId="{F0A182E8-A623-4C63-AD6D-B08EAE8E24EF}" srcId="{15950408-A275-4CFD-99BC-FC1F23023820}" destId="{94F8A370-4A39-4914-8D12-665031EFB798}" srcOrd="2" destOrd="0" parTransId="{7920D770-941C-481E-85C7-102A8C1CF88C}" sibTransId="{2B96CC4F-E393-40AB-BC09-671147CC4D5D}"/>
    <dgm:cxn modelId="{9113EE8C-3621-4066-A44F-FFD5E395FE8F}" type="presOf" srcId="{15950408-A275-4CFD-99BC-FC1F23023820}" destId="{8E364285-3296-4C17-82DB-70386ADCFB0A}" srcOrd="0" destOrd="0" presId="urn:microsoft.com/office/officeart/2005/8/layout/vList2"/>
    <dgm:cxn modelId="{0BF6961A-345B-41A4-B195-B62DFB752CA2}" srcId="{15950408-A275-4CFD-99BC-FC1F23023820}" destId="{2698CE9F-533D-4592-B22C-027A774926C1}" srcOrd="0" destOrd="0" parTransId="{6602FA4B-7D7F-4B18-B607-4EFC4EFD2E02}" sibTransId="{0850ADFA-79D9-44E3-9B78-1ED3BCF96551}"/>
    <dgm:cxn modelId="{D5036ACE-BF14-41C3-AF20-6792A59F7E9B}" type="presParOf" srcId="{8E364285-3296-4C17-82DB-70386ADCFB0A}" destId="{E7CDEE94-B7F6-47EC-B66E-F432659CB927}" srcOrd="0" destOrd="0" presId="urn:microsoft.com/office/officeart/2005/8/layout/vList2"/>
    <dgm:cxn modelId="{570885AD-9827-425A-B00B-D3F74EBBCB6B}" type="presParOf" srcId="{8E364285-3296-4C17-82DB-70386ADCFB0A}" destId="{27499006-C8B4-41F4-BC40-D162E8809EDD}" srcOrd="1" destOrd="0" presId="urn:microsoft.com/office/officeart/2005/8/layout/vList2"/>
    <dgm:cxn modelId="{6404AA22-8DAB-4CB1-BA58-8EE0B2633095}" type="presParOf" srcId="{8E364285-3296-4C17-82DB-70386ADCFB0A}" destId="{61DFD3C5-1923-4140-9627-08C08ED5BE89}" srcOrd="2" destOrd="0" presId="urn:microsoft.com/office/officeart/2005/8/layout/vList2"/>
    <dgm:cxn modelId="{96B2B21B-2A0D-4F13-A278-E7427AD3709D}" type="presParOf" srcId="{8E364285-3296-4C17-82DB-70386ADCFB0A}" destId="{9F9CCB3A-A0E0-4A6F-A342-D920E4DD66AB}" srcOrd="3" destOrd="0" presId="urn:microsoft.com/office/officeart/2005/8/layout/vList2"/>
    <dgm:cxn modelId="{A23FD110-BF15-495C-B5A6-DE4B2AC8D64A}" type="presParOf" srcId="{8E364285-3296-4C17-82DB-70386ADCFB0A}" destId="{2112E5F6-182E-46F8-9F80-A650CA056785}" srcOrd="4" destOrd="0" presId="urn:microsoft.com/office/officeart/2005/8/layout/vList2"/>
    <dgm:cxn modelId="{558CF69F-FD59-4ED1-B5CB-DA355A9921F9}" type="presParOf" srcId="{8E364285-3296-4C17-82DB-70386ADCFB0A}" destId="{B09C4607-1F21-44A4-8270-864422643E47}" srcOrd="5" destOrd="0" presId="urn:microsoft.com/office/officeart/2005/8/layout/vList2"/>
    <dgm:cxn modelId="{8E127FEF-5AFD-46D4-9619-374A35A55BD5}" type="presParOf" srcId="{8E364285-3296-4C17-82DB-70386ADCFB0A}" destId="{40726FEF-EF8D-4F06-A239-4324C53D8351}" srcOrd="6" destOrd="0" presId="urn:microsoft.com/office/officeart/2005/8/layout/vList2"/>
    <dgm:cxn modelId="{42963B0B-9A1C-4936-99AA-BA6332CBFA1E}" type="presParOf" srcId="{8E364285-3296-4C17-82DB-70386ADCFB0A}" destId="{BF4AA0F0-A74C-4E60-AE00-96D166916FCC}" srcOrd="7" destOrd="0" presId="urn:microsoft.com/office/officeart/2005/8/layout/vList2"/>
    <dgm:cxn modelId="{B35E174C-6DD5-4273-B4FE-BD279E3031C1}" type="presParOf" srcId="{8E364285-3296-4C17-82DB-70386ADCFB0A}" destId="{E4254A48-E3E0-40A0-AC7B-E67AFEAE159B}" srcOrd="8" destOrd="0" presId="urn:microsoft.com/office/officeart/2005/8/layout/vList2"/>
    <dgm:cxn modelId="{782C1D18-C559-4808-8B50-5619E96BF115}" type="presParOf" srcId="{8E364285-3296-4C17-82DB-70386ADCFB0A}" destId="{DD2BDF16-5D43-4C8C-8D06-DD83CCA494C2}" srcOrd="9"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CCC4A-D246-40B2-BAC9-D9C3C51A07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0C1D2F-A0D1-41A9-8DAB-0F4A493B6906}">
      <dgm:prSet/>
      <dgm:spPr/>
      <dgm:t>
        <a:bodyPr/>
        <a:lstStyle/>
        <a:p>
          <a:pPr rtl="0"/>
          <a:r>
            <a:rPr lang="ru-RU" smtClean="0"/>
            <a:t>В настоящее время используется три основных метода проведения подсчёта труб:</a:t>
          </a:r>
          <a:endParaRPr lang="ru-RU"/>
        </a:p>
      </dgm:t>
    </dgm:pt>
    <dgm:pt modelId="{2214AA9B-BA1F-4657-92C7-A9D1194F1A16}" type="parTrans" cxnId="{F51EE6B8-0F56-426A-9FF8-2C5C6E63B49A}">
      <dgm:prSet/>
      <dgm:spPr/>
      <dgm:t>
        <a:bodyPr/>
        <a:lstStyle/>
        <a:p>
          <a:endParaRPr lang="ru-RU"/>
        </a:p>
      </dgm:t>
    </dgm:pt>
    <dgm:pt modelId="{82BED6E8-FB4B-412C-87EE-24CFC723EAC7}" type="sibTrans" cxnId="{F51EE6B8-0F56-426A-9FF8-2C5C6E63B49A}">
      <dgm:prSet/>
      <dgm:spPr/>
      <dgm:t>
        <a:bodyPr/>
        <a:lstStyle/>
        <a:p>
          <a:endParaRPr lang="ru-RU"/>
        </a:p>
      </dgm:t>
    </dgm:pt>
    <dgm:pt modelId="{58F910DD-5B0E-4E21-A060-29332A444746}">
      <dgm:prSet/>
      <dgm:spPr/>
      <dgm:t>
        <a:bodyPr/>
        <a:lstStyle/>
        <a:p>
          <a:pPr rtl="0"/>
          <a:r>
            <a:rPr lang="ru-RU" dirty="0" smtClean="0">
              <a:solidFill>
                <a:srgbClr val="002060"/>
              </a:solidFill>
            </a:rPr>
            <a:t>В ручную. Когда работник, используя мел, помечает трубы, чтобы не считать их дважды</a:t>
          </a:r>
          <a:r>
            <a:rPr lang="en-US" dirty="0" smtClean="0">
              <a:solidFill>
                <a:srgbClr val="002060"/>
              </a:solidFill>
            </a:rPr>
            <a:t>;</a:t>
          </a:r>
          <a:endParaRPr lang="ru-RU" dirty="0">
            <a:solidFill>
              <a:srgbClr val="002060"/>
            </a:solidFill>
          </a:endParaRPr>
        </a:p>
      </dgm:t>
    </dgm:pt>
    <dgm:pt modelId="{CF835227-B3C7-4B61-8A51-2B334CED5C65}" type="parTrans" cxnId="{F12DCA72-0143-4448-A558-016B280A419F}">
      <dgm:prSet/>
      <dgm:spPr/>
      <dgm:t>
        <a:bodyPr/>
        <a:lstStyle/>
        <a:p>
          <a:endParaRPr lang="ru-RU"/>
        </a:p>
      </dgm:t>
    </dgm:pt>
    <dgm:pt modelId="{485FE88C-4EC1-4EB0-A6F2-AE46F79813C1}" type="sibTrans" cxnId="{F12DCA72-0143-4448-A558-016B280A419F}">
      <dgm:prSet/>
      <dgm:spPr/>
      <dgm:t>
        <a:bodyPr/>
        <a:lstStyle/>
        <a:p>
          <a:endParaRPr lang="ru-RU"/>
        </a:p>
      </dgm:t>
    </dgm:pt>
    <dgm:pt modelId="{6CA66B3B-CE9B-4CB7-9A73-F2B60FEC17B8}">
      <dgm:prSet/>
      <dgm:spPr/>
      <dgm:t>
        <a:bodyPr/>
        <a:lstStyle/>
        <a:p>
          <a:pPr rtl="0"/>
          <a:r>
            <a:rPr lang="ru-RU" dirty="0" smtClean="0">
              <a:solidFill>
                <a:srgbClr val="002060"/>
              </a:solidFill>
            </a:rPr>
            <a:t>По фотографии – это когда, работник фотографирует стеллаж или навал из труб, а затем, опять же вручную помечает посчитанные трубы, но только на фотографии</a:t>
          </a:r>
          <a:r>
            <a:rPr lang="en-US" dirty="0" smtClean="0">
              <a:solidFill>
                <a:srgbClr val="002060"/>
              </a:solidFill>
            </a:rPr>
            <a:t>;</a:t>
          </a:r>
          <a:endParaRPr lang="ru-RU" dirty="0">
            <a:solidFill>
              <a:srgbClr val="002060"/>
            </a:solidFill>
          </a:endParaRPr>
        </a:p>
      </dgm:t>
    </dgm:pt>
    <dgm:pt modelId="{10B1F615-E12D-4CAA-971B-55DFC536AE25}" type="parTrans" cxnId="{B33080E9-EEAC-4B68-AE95-D4FC4729A98F}">
      <dgm:prSet/>
      <dgm:spPr/>
      <dgm:t>
        <a:bodyPr/>
        <a:lstStyle/>
        <a:p>
          <a:endParaRPr lang="ru-RU"/>
        </a:p>
      </dgm:t>
    </dgm:pt>
    <dgm:pt modelId="{CAF1F5AF-7DAD-4A84-8564-680917CFADE8}" type="sibTrans" cxnId="{B33080E9-EEAC-4B68-AE95-D4FC4729A98F}">
      <dgm:prSet/>
      <dgm:spPr/>
      <dgm:t>
        <a:bodyPr/>
        <a:lstStyle/>
        <a:p>
          <a:endParaRPr lang="ru-RU"/>
        </a:p>
      </dgm:t>
    </dgm:pt>
    <dgm:pt modelId="{11C946EE-FD31-4C4F-8BD6-90FCF651844C}">
      <dgm:prSet/>
      <dgm:spPr/>
      <dgm:t>
        <a:bodyPr/>
        <a:lstStyle/>
        <a:p>
          <a:pPr rtl="0"/>
          <a:r>
            <a:rPr lang="ru-RU" smtClean="0">
              <a:solidFill>
                <a:srgbClr val="002060"/>
              </a:solidFill>
            </a:rPr>
            <a:t>С помощью автокрана, производится переукладка труб с одновременным подсчётом количества.</a:t>
          </a:r>
          <a:endParaRPr lang="ru-RU">
            <a:solidFill>
              <a:srgbClr val="002060"/>
            </a:solidFill>
          </a:endParaRPr>
        </a:p>
      </dgm:t>
    </dgm:pt>
    <dgm:pt modelId="{D9242C4E-61E6-41F6-A4AD-71CAA26C4DDA}" type="parTrans" cxnId="{F8A84B33-37F8-438E-B1A4-C06923C77898}">
      <dgm:prSet/>
      <dgm:spPr/>
      <dgm:t>
        <a:bodyPr/>
        <a:lstStyle/>
        <a:p>
          <a:endParaRPr lang="ru-RU"/>
        </a:p>
      </dgm:t>
    </dgm:pt>
    <dgm:pt modelId="{A20A1EBC-C2D8-4494-969B-DFDC2D7CD472}" type="sibTrans" cxnId="{F8A84B33-37F8-438E-B1A4-C06923C77898}">
      <dgm:prSet/>
      <dgm:spPr/>
      <dgm:t>
        <a:bodyPr/>
        <a:lstStyle/>
        <a:p>
          <a:endParaRPr lang="ru-RU"/>
        </a:p>
      </dgm:t>
    </dgm:pt>
    <dgm:pt modelId="{DB1C9DF7-B0E1-4BC6-89B7-0778A06F99AF}" type="pres">
      <dgm:prSet presAssocID="{FBECCC4A-D246-40B2-BAC9-D9C3C51A0790}" presName="linear" presStyleCnt="0">
        <dgm:presLayoutVars>
          <dgm:animLvl val="lvl"/>
          <dgm:resizeHandles val="exact"/>
        </dgm:presLayoutVars>
      </dgm:prSet>
      <dgm:spPr/>
      <dgm:t>
        <a:bodyPr/>
        <a:lstStyle/>
        <a:p>
          <a:endParaRPr lang="ru-RU"/>
        </a:p>
      </dgm:t>
    </dgm:pt>
    <dgm:pt modelId="{10FDC24D-02BC-4645-847C-E083F753C345}" type="pres">
      <dgm:prSet presAssocID="{C40C1D2F-A0D1-41A9-8DAB-0F4A493B6906}" presName="parentText" presStyleLbl="node1" presStyleIdx="0" presStyleCnt="1">
        <dgm:presLayoutVars>
          <dgm:chMax val="0"/>
          <dgm:bulletEnabled val="1"/>
        </dgm:presLayoutVars>
      </dgm:prSet>
      <dgm:spPr/>
      <dgm:t>
        <a:bodyPr/>
        <a:lstStyle/>
        <a:p>
          <a:endParaRPr lang="ru-RU"/>
        </a:p>
      </dgm:t>
    </dgm:pt>
    <dgm:pt modelId="{96FF3DF9-BD9B-452E-BBC8-186F073DEB9D}" type="pres">
      <dgm:prSet presAssocID="{C40C1D2F-A0D1-41A9-8DAB-0F4A493B6906}" presName="childText" presStyleLbl="revTx" presStyleIdx="0" presStyleCnt="1">
        <dgm:presLayoutVars>
          <dgm:bulletEnabled val="1"/>
        </dgm:presLayoutVars>
      </dgm:prSet>
      <dgm:spPr/>
      <dgm:t>
        <a:bodyPr/>
        <a:lstStyle/>
        <a:p>
          <a:endParaRPr lang="ru-RU"/>
        </a:p>
      </dgm:t>
    </dgm:pt>
  </dgm:ptLst>
  <dgm:cxnLst>
    <dgm:cxn modelId="{47EB8423-8901-408B-BDDE-E707FBBF620A}" type="presOf" srcId="{11C946EE-FD31-4C4F-8BD6-90FCF651844C}" destId="{96FF3DF9-BD9B-452E-BBC8-186F073DEB9D}" srcOrd="0" destOrd="2" presId="urn:microsoft.com/office/officeart/2005/8/layout/vList2"/>
    <dgm:cxn modelId="{F4866576-19E9-491D-83DF-3DA8DAFA942E}" type="presOf" srcId="{58F910DD-5B0E-4E21-A060-29332A444746}" destId="{96FF3DF9-BD9B-452E-BBC8-186F073DEB9D}" srcOrd="0" destOrd="0" presId="urn:microsoft.com/office/officeart/2005/8/layout/vList2"/>
    <dgm:cxn modelId="{F51EE6B8-0F56-426A-9FF8-2C5C6E63B49A}" srcId="{FBECCC4A-D246-40B2-BAC9-D9C3C51A0790}" destId="{C40C1D2F-A0D1-41A9-8DAB-0F4A493B6906}" srcOrd="0" destOrd="0" parTransId="{2214AA9B-BA1F-4657-92C7-A9D1194F1A16}" sibTransId="{82BED6E8-FB4B-412C-87EE-24CFC723EAC7}"/>
    <dgm:cxn modelId="{F808FB50-0A6B-4BE1-8705-8C12960C6CD7}" type="presOf" srcId="{FBECCC4A-D246-40B2-BAC9-D9C3C51A0790}" destId="{DB1C9DF7-B0E1-4BC6-89B7-0778A06F99AF}" srcOrd="0" destOrd="0" presId="urn:microsoft.com/office/officeart/2005/8/layout/vList2"/>
    <dgm:cxn modelId="{FC9C913F-AC58-428E-9BB6-B988FA1216FA}" type="presOf" srcId="{C40C1D2F-A0D1-41A9-8DAB-0F4A493B6906}" destId="{10FDC24D-02BC-4645-847C-E083F753C345}" srcOrd="0" destOrd="0" presId="urn:microsoft.com/office/officeart/2005/8/layout/vList2"/>
    <dgm:cxn modelId="{B33080E9-EEAC-4B68-AE95-D4FC4729A98F}" srcId="{C40C1D2F-A0D1-41A9-8DAB-0F4A493B6906}" destId="{6CA66B3B-CE9B-4CB7-9A73-F2B60FEC17B8}" srcOrd="1" destOrd="0" parTransId="{10B1F615-E12D-4CAA-971B-55DFC536AE25}" sibTransId="{CAF1F5AF-7DAD-4A84-8564-680917CFADE8}"/>
    <dgm:cxn modelId="{F12DCA72-0143-4448-A558-016B280A419F}" srcId="{C40C1D2F-A0D1-41A9-8DAB-0F4A493B6906}" destId="{58F910DD-5B0E-4E21-A060-29332A444746}" srcOrd="0" destOrd="0" parTransId="{CF835227-B3C7-4B61-8A51-2B334CED5C65}" sibTransId="{485FE88C-4EC1-4EB0-A6F2-AE46F79813C1}"/>
    <dgm:cxn modelId="{F8A84B33-37F8-438E-B1A4-C06923C77898}" srcId="{C40C1D2F-A0D1-41A9-8DAB-0F4A493B6906}" destId="{11C946EE-FD31-4C4F-8BD6-90FCF651844C}" srcOrd="2" destOrd="0" parTransId="{D9242C4E-61E6-41F6-A4AD-71CAA26C4DDA}" sibTransId="{A20A1EBC-C2D8-4494-969B-DFDC2D7CD472}"/>
    <dgm:cxn modelId="{AC1ADC1B-2C89-4A9B-B4F1-4E6DDED9C437}" type="presOf" srcId="{6CA66B3B-CE9B-4CB7-9A73-F2B60FEC17B8}" destId="{96FF3DF9-BD9B-452E-BBC8-186F073DEB9D}" srcOrd="0" destOrd="1" presId="urn:microsoft.com/office/officeart/2005/8/layout/vList2"/>
    <dgm:cxn modelId="{C69A21D9-BED0-4C92-B631-7D3B05689948}" type="presParOf" srcId="{DB1C9DF7-B0E1-4BC6-89B7-0778A06F99AF}" destId="{10FDC24D-02BC-4645-847C-E083F753C345}" srcOrd="0" destOrd="0" presId="urn:microsoft.com/office/officeart/2005/8/layout/vList2"/>
    <dgm:cxn modelId="{6D1CB2F6-8D8B-431B-B082-275F826E589F}" type="presParOf" srcId="{DB1C9DF7-B0E1-4BC6-89B7-0778A06F99AF}" destId="{96FF3DF9-BD9B-452E-BBC8-186F073DEB9D}"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985FD-3C4B-436B-AD21-FF6B956DE8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A1D94D5-1710-4C70-BC60-56B4BA69FA9F}">
      <dgm:prSet/>
      <dgm:spPr/>
      <dgm:t>
        <a:bodyPr/>
        <a:lstStyle/>
        <a:p>
          <a:pPr rtl="0"/>
          <a:r>
            <a:rPr lang="ru-RU" dirty="0" smtClean="0"/>
            <a:t>В настоящее время, оперативный учёт количества труб (НКТ, строительных, буровых) является очень трудоёмкой и затратной деятельностью компании. Особенно это актуально на вновь вводимых месторождениях, где обустройство баз хранения, как правило, отстает от начала добычи. При бурении, трубы хранятся на выкладках из брёвен. При строительстве трубопроводов, не возможно таскать стеллажи за строительными бригадами. Велики риски потери труб – часто их забывают где-то на местности, при этом так же велики риски хищения труб.</a:t>
          </a:r>
          <a:endParaRPr lang="ru-RU" dirty="0"/>
        </a:p>
      </dgm:t>
    </dgm:pt>
    <dgm:pt modelId="{A3884731-F5E6-465F-930C-97B566181249}" type="parTrans" cxnId="{C29697F0-2A24-405E-B633-8F7B9293FEF2}">
      <dgm:prSet/>
      <dgm:spPr/>
      <dgm:t>
        <a:bodyPr/>
        <a:lstStyle/>
        <a:p>
          <a:endParaRPr lang="ru-RU"/>
        </a:p>
      </dgm:t>
    </dgm:pt>
    <dgm:pt modelId="{38803B9E-1354-4745-B837-AB9C03B98859}" type="sibTrans" cxnId="{C29697F0-2A24-405E-B633-8F7B9293FEF2}">
      <dgm:prSet/>
      <dgm:spPr/>
      <dgm:t>
        <a:bodyPr/>
        <a:lstStyle/>
        <a:p>
          <a:endParaRPr lang="ru-RU"/>
        </a:p>
      </dgm:t>
    </dgm:pt>
    <dgm:pt modelId="{E4775A7A-7F04-4DF9-AB21-84A607482B8B}" type="pres">
      <dgm:prSet presAssocID="{29C985FD-3C4B-436B-AD21-FF6B956DE80E}" presName="linear" presStyleCnt="0">
        <dgm:presLayoutVars>
          <dgm:animLvl val="lvl"/>
          <dgm:resizeHandles val="exact"/>
        </dgm:presLayoutVars>
      </dgm:prSet>
      <dgm:spPr/>
      <dgm:t>
        <a:bodyPr/>
        <a:lstStyle/>
        <a:p>
          <a:endParaRPr lang="ru-RU"/>
        </a:p>
      </dgm:t>
    </dgm:pt>
    <dgm:pt modelId="{29D7BD62-DD8A-41E2-9844-8DAC14851D5A}" type="pres">
      <dgm:prSet presAssocID="{0A1D94D5-1710-4C70-BC60-56B4BA69FA9F}" presName="parentText" presStyleLbl="node1" presStyleIdx="0" presStyleCnt="1">
        <dgm:presLayoutVars>
          <dgm:chMax val="0"/>
          <dgm:bulletEnabled val="1"/>
        </dgm:presLayoutVars>
      </dgm:prSet>
      <dgm:spPr/>
      <dgm:t>
        <a:bodyPr/>
        <a:lstStyle/>
        <a:p>
          <a:endParaRPr lang="ru-RU"/>
        </a:p>
      </dgm:t>
    </dgm:pt>
  </dgm:ptLst>
  <dgm:cxnLst>
    <dgm:cxn modelId="{C29697F0-2A24-405E-B633-8F7B9293FEF2}" srcId="{29C985FD-3C4B-436B-AD21-FF6B956DE80E}" destId="{0A1D94D5-1710-4C70-BC60-56B4BA69FA9F}" srcOrd="0" destOrd="0" parTransId="{A3884731-F5E6-465F-930C-97B566181249}" sibTransId="{38803B9E-1354-4745-B837-AB9C03B98859}"/>
    <dgm:cxn modelId="{2F684709-DF7D-49A6-AAC1-125AC399947D}" type="presOf" srcId="{29C985FD-3C4B-436B-AD21-FF6B956DE80E}" destId="{E4775A7A-7F04-4DF9-AB21-84A607482B8B}" srcOrd="0" destOrd="0" presId="urn:microsoft.com/office/officeart/2005/8/layout/vList2"/>
    <dgm:cxn modelId="{ABFE0474-87E0-4917-B199-14C04CE37C19}" type="presOf" srcId="{0A1D94D5-1710-4C70-BC60-56B4BA69FA9F}" destId="{29D7BD62-DD8A-41E2-9844-8DAC14851D5A}" srcOrd="0" destOrd="0" presId="urn:microsoft.com/office/officeart/2005/8/layout/vList2"/>
    <dgm:cxn modelId="{8075FC6D-12CF-431A-BDE0-F3DF82BB2F3D}" type="presParOf" srcId="{E4775A7A-7F04-4DF9-AB21-84A607482B8B}" destId="{29D7BD62-DD8A-41E2-9844-8DAC14851D5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B6E10-D3A3-4AD5-9769-823B1F95BD9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69603EEE-B521-468F-9834-E029BF92157E}">
      <dgm:prSet custT="1"/>
      <dgm:spPr/>
      <dgm:t>
        <a:bodyPr/>
        <a:lstStyle/>
        <a:p>
          <a:pPr rtl="0"/>
          <a:r>
            <a:rPr lang="ru-RU" sz="1050" dirty="0" smtClean="0"/>
            <a:t>Трубы, складируются в стеллажах высотой несколько метров, либо навалом, что сильно затрудняет работы по подсчёту и небезопасно для работников, осуществляющих учёт и инвентаризацию, - повышается риск производственного травматизма. </a:t>
          </a:r>
          <a:endParaRPr lang="ru-RU" sz="1050" dirty="0"/>
        </a:p>
      </dgm:t>
    </dgm:pt>
    <dgm:pt modelId="{71DE59D0-8828-43FE-99AE-0BE3271C996C}" type="parTrans" cxnId="{F53003FD-5C2F-48C2-944F-5697BB3A43D4}">
      <dgm:prSet/>
      <dgm:spPr/>
      <dgm:t>
        <a:bodyPr/>
        <a:lstStyle/>
        <a:p>
          <a:endParaRPr lang="ru-RU" sz="3200"/>
        </a:p>
      </dgm:t>
    </dgm:pt>
    <dgm:pt modelId="{F937F4F9-8C5B-4458-8EFA-B70526C3CFD4}" type="sibTrans" cxnId="{F53003FD-5C2F-48C2-944F-5697BB3A43D4}">
      <dgm:prSet/>
      <dgm:spPr/>
      <dgm:t>
        <a:bodyPr/>
        <a:lstStyle/>
        <a:p>
          <a:endParaRPr lang="ru-RU" sz="3200"/>
        </a:p>
      </dgm:t>
    </dgm:pt>
    <dgm:pt modelId="{BFBC3441-D0D6-4222-889C-582E93E0A7C4}">
      <dgm:prSet custT="1"/>
      <dgm:spPr/>
      <dgm:t>
        <a:bodyPr/>
        <a:lstStyle/>
        <a:p>
          <a:pPr rtl="0"/>
          <a:r>
            <a:rPr lang="ru-RU" sz="1400" smtClean="0"/>
            <a:t>Одной из главных проблем является отсутствие единой методики и технологии для подсчёта количества труб. </a:t>
          </a:r>
          <a:endParaRPr lang="ru-RU" sz="1400"/>
        </a:p>
      </dgm:t>
    </dgm:pt>
    <dgm:pt modelId="{60DFF18B-5792-40E0-911F-E00576F20BF0}" type="parTrans" cxnId="{00558698-9B96-473C-AAA0-465402DFF33D}">
      <dgm:prSet/>
      <dgm:spPr/>
      <dgm:t>
        <a:bodyPr/>
        <a:lstStyle/>
        <a:p>
          <a:endParaRPr lang="ru-RU" sz="3200"/>
        </a:p>
      </dgm:t>
    </dgm:pt>
    <dgm:pt modelId="{CBABA309-8D1B-4162-9E01-DD4A3617B95D}" type="sibTrans" cxnId="{00558698-9B96-473C-AAA0-465402DFF33D}">
      <dgm:prSet/>
      <dgm:spPr/>
      <dgm:t>
        <a:bodyPr/>
        <a:lstStyle/>
        <a:p>
          <a:endParaRPr lang="ru-RU" sz="3200"/>
        </a:p>
      </dgm:t>
    </dgm:pt>
    <dgm:pt modelId="{3A692BBA-4B03-4081-A737-FBEC006EF455}">
      <dgm:prSet custT="1"/>
      <dgm:spPr/>
      <dgm:t>
        <a:bodyPr/>
        <a:lstStyle/>
        <a:p>
          <a:pPr rtl="0"/>
          <a:r>
            <a:rPr lang="ru-RU" sz="1400" smtClean="0"/>
            <a:t>Степень автоматизации оперативного учета и инвентаризации труб близка к нулю.</a:t>
          </a:r>
          <a:endParaRPr lang="ru-RU" sz="1400"/>
        </a:p>
      </dgm:t>
    </dgm:pt>
    <dgm:pt modelId="{A2F2EA0A-53F8-44D0-8770-5E311E053D31}" type="parTrans" cxnId="{E5B78053-0D8C-4D2B-86E4-97BC3D345B41}">
      <dgm:prSet/>
      <dgm:spPr/>
      <dgm:t>
        <a:bodyPr/>
        <a:lstStyle/>
        <a:p>
          <a:endParaRPr lang="ru-RU" sz="3200"/>
        </a:p>
      </dgm:t>
    </dgm:pt>
    <dgm:pt modelId="{D5BADE29-ED88-4AD8-B2D7-022BD6FBA2FE}" type="sibTrans" cxnId="{E5B78053-0D8C-4D2B-86E4-97BC3D345B41}">
      <dgm:prSet/>
      <dgm:spPr/>
      <dgm:t>
        <a:bodyPr/>
        <a:lstStyle/>
        <a:p>
          <a:endParaRPr lang="ru-RU" sz="3200"/>
        </a:p>
      </dgm:t>
    </dgm:pt>
    <dgm:pt modelId="{E8601423-844E-4299-A862-0C1881E4A397}" type="pres">
      <dgm:prSet presAssocID="{C93B6E10-D3A3-4AD5-9769-823B1F95BD93}" presName="CompostProcess" presStyleCnt="0">
        <dgm:presLayoutVars>
          <dgm:dir/>
          <dgm:resizeHandles val="exact"/>
        </dgm:presLayoutVars>
      </dgm:prSet>
      <dgm:spPr/>
      <dgm:t>
        <a:bodyPr/>
        <a:lstStyle/>
        <a:p>
          <a:endParaRPr lang="ru-RU"/>
        </a:p>
      </dgm:t>
    </dgm:pt>
    <dgm:pt modelId="{B04C4FE3-675D-4570-9559-A5F93DA56DD6}" type="pres">
      <dgm:prSet presAssocID="{C93B6E10-D3A3-4AD5-9769-823B1F95BD93}" presName="arrow" presStyleLbl="bgShp" presStyleIdx="0" presStyleCnt="1"/>
      <dgm:spPr/>
    </dgm:pt>
    <dgm:pt modelId="{2D75AD3C-ADC6-4648-B67B-4D7BCE65F185}" type="pres">
      <dgm:prSet presAssocID="{C93B6E10-D3A3-4AD5-9769-823B1F95BD93}" presName="linearProcess" presStyleCnt="0"/>
      <dgm:spPr/>
    </dgm:pt>
    <dgm:pt modelId="{8E7CC280-B2D9-47A0-BA44-452B38E3A406}" type="pres">
      <dgm:prSet presAssocID="{69603EEE-B521-468F-9834-E029BF92157E}" presName="textNode" presStyleLbl="node1" presStyleIdx="0" presStyleCnt="3">
        <dgm:presLayoutVars>
          <dgm:bulletEnabled val="1"/>
        </dgm:presLayoutVars>
      </dgm:prSet>
      <dgm:spPr/>
      <dgm:t>
        <a:bodyPr/>
        <a:lstStyle/>
        <a:p>
          <a:endParaRPr lang="ru-RU"/>
        </a:p>
      </dgm:t>
    </dgm:pt>
    <dgm:pt modelId="{F2A40CCC-0F0B-453F-8C0A-F8A484C6B19E}" type="pres">
      <dgm:prSet presAssocID="{F937F4F9-8C5B-4458-8EFA-B70526C3CFD4}" presName="sibTrans" presStyleCnt="0"/>
      <dgm:spPr/>
    </dgm:pt>
    <dgm:pt modelId="{3DE860A3-3175-4123-BE86-B133724F9A57}" type="pres">
      <dgm:prSet presAssocID="{BFBC3441-D0D6-4222-889C-582E93E0A7C4}" presName="textNode" presStyleLbl="node1" presStyleIdx="1" presStyleCnt="3">
        <dgm:presLayoutVars>
          <dgm:bulletEnabled val="1"/>
        </dgm:presLayoutVars>
      </dgm:prSet>
      <dgm:spPr/>
      <dgm:t>
        <a:bodyPr/>
        <a:lstStyle/>
        <a:p>
          <a:endParaRPr lang="ru-RU"/>
        </a:p>
      </dgm:t>
    </dgm:pt>
    <dgm:pt modelId="{3243B908-EC43-4BD8-ADCA-285E1F9BAD56}" type="pres">
      <dgm:prSet presAssocID="{CBABA309-8D1B-4162-9E01-DD4A3617B95D}" presName="sibTrans" presStyleCnt="0"/>
      <dgm:spPr/>
    </dgm:pt>
    <dgm:pt modelId="{FEFA0A6D-EE03-49E5-AEA7-4FC0CEF004BA}" type="pres">
      <dgm:prSet presAssocID="{3A692BBA-4B03-4081-A737-FBEC006EF455}" presName="textNode" presStyleLbl="node1" presStyleIdx="2" presStyleCnt="3">
        <dgm:presLayoutVars>
          <dgm:bulletEnabled val="1"/>
        </dgm:presLayoutVars>
      </dgm:prSet>
      <dgm:spPr/>
      <dgm:t>
        <a:bodyPr/>
        <a:lstStyle/>
        <a:p>
          <a:endParaRPr lang="ru-RU"/>
        </a:p>
      </dgm:t>
    </dgm:pt>
  </dgm:ptLst>
  <dgm:cxnLst>
    <dgm:cxn modelId="{ACD91A85-D26D-403B-8F19-2CA5BB5DD8A1}" type="presOf" srcId="{69603EEE-B521-468F-9834-E029BF92157E}" destId="{8E7CC280-B2D9-47A0-BA44-452B38E3A406}" srcOrd="0" destOrd="0" presId="urn:microsoft.com/office/officeart/2005/8/layout/hProcess9"/>
    <dgm:cxn modelId="{00558698-9B96-473C-AAA0-465402DFF33D}" srcId="{C93B6E10-D3A3-4AD5-9769-823B1F95BD93}" destId="{BFBC3441-D0D6-4222-889C-582E93E0A7C4}" srcOrd="1" destOrd="0" parTransId="{60DFF18B-5792-40E0-911F-E00576F20BF0}" sibTransId="{CBABA309-8D1B-4162-9E01-DD4A3617B95D}"/>
    <dgm:cxn modelId="{E5B78053-0D8C-4D2B-86E4-97BC3D345B41}" srcId="{C93B6E10-D3A3-4AD5-9769-823B1F95BD93}" destId="{3A692BBA-4B03-4081-A737-FBEC006EF455}" srcOrd="2" destOrd="0" parTransId="{A2F2EA0A-53F8-44D0-8770-5E311E053D31}" sibTransId="{D5BADE29-ED88-4AD8-B2D7-022BD6FBA2FE}"/>
    <dgm:cxn modelId="{F53003FD-5C2F-48C2-944F-5697BB3A43D4}" srcId="{C93B6E10-D3A3-4AD5-9769-823B1F95BD93}" destId="{69603EEE-B521-468F-9834-E029BF92157E}" srcOrd="0" destOrd="0" parTransId="{71DE59D0-8828-43FE-99AE-0BE3271C996C}" sibTransId="{F937F4F9-8C5B-4458-8EFA-B70526C3CFD4}"/>
    <dgm:cxn modelId="{CAF9FCD7-18B5-4742-A1E0-2E2939B65E48}" type="presOf" srcId="{BFBC3441-D0D6-4222-889C-582E93E0A7C4}" destId="{3DE860A3-3175-4123-BE86-B133724F9A57}" srcOrd="0" destOrd="0" presId="urn:microsoft.com/office/officeart/2005/8/layout/hProcess9"/>
    <dgm:cxn modelId="{D64805CC-0C49-4026-91A5-8B8B1187B8B0}" type="presOf" srcId="{C93B6E10-D3A3-4AD5-9769-823B1F95BD93}" destId="{E8601423-844E-4299-A862-0C1881E4A397}" srcOrd="0" destOrd="0" presId="urn:microsoft.com/office/officeart/2005/8/layout/hProcess9"/>
    <dgm:cxn modelId="{A0519CA2-98AF-47C3-B03C-5A6F60D24969}" type="presOf" srcId="{3A692BBA-4B03-4081-A737-FBEC006EF455}" destId="{FEFA0A6D-EE03-49E5-AEA7-4FC0CEF004BA}" srcOrd="0" destOrd="0" presId="urn:microsoft.com/office/officeart/2005/8/layout/hProcess9"/>
    <dgm:cxn modelId="{44650ECB-5DAF-4DDE-9D42-9D2352EBE6D7}" type="presParOf" srcId="{E8601423-844E-4299-A862-0C1881E4A397}" destId="{B04C4FE3-675D-4570-9559-A5F93DA56DD6}" srcOrd="0" destOrd="0" presId="urn:microsoft.com/office/officeart/2005/8/layout/hProcess9"/>
    <dgm:cxn modelId="{BD05655F-0F41-4F3F-8F6A-136B4F20F314}" type="presParOf" srcId="{E8601423-844E-4299-A862-0C1881E4A397}" destId="{2D75AD3C-ADC6-4648-B67B-4D7BCE65F185}" srcOrd="1" destOrd="0" presId="urn:microsoft.com/office/officeart/2005/8/layout/hProcess9"/>
    <dgm:cxn modelId="{89AFD639-EB9C-42F5-852D-F8C0A402B28E}" type="presParOf" srcId="{2D75AD3C-ADC6-4648-B67B-4D7BCE65F185}" destId="{8E7CC280-B2D9-47A0-BA44-452B38E3A406}" srcOrd="0" destOrd="0" presId="urn:microsoft.com/office/officeart/2005/8/layout/hProcess9"/>
    <dgm:cxn modelId="{1255D3E8-9BCA-42AA-880B-BC3304FBD935}" type="presParOf" srcId="{2D75AD3C-ADC6-4648-B67B-4D7BCE65F185}" destId="{F2A40CCC-0F0B-453F-8C0A-F8A484C6B19E}" srcOrd="1" destOrd="0" presId="urn:microsoft.com/office/officeart/2005/8/layout/hProcess9"/>
    <dgm:cxn modelId="{0F959C6E-08AE-417C-9C7B-6745A7F89EA9}" type="presParOf" srcId="{2D75AD3C-ADC6-4648-B67B-4D7BCE65F185}" destId="{3DE860A3-3175-4123-BE86-B133724F9A57}" srcOrd="2" destOrd="0" presId="urn:microsoft.com/office/officeart/2005/8/layout/hProcess9"/>
    <dgm:cxn modelId="{8F2DBC2D-0473-4F12-9DEA-798D8380AE70}" type="presParOf" srcId="{2D75AD3C-ADC6-4648-B67B-4D7BCE65F185}" destId="{3243B908-EC43-4BD8-ADCA-285E1F9BAD56}" srcOrd="3" destOrd="0" presId="urn:microsoft.com/office/officeart/2005/8/layout/hProcess9"/>
    <dgm:cxn modelId="{FD1F0F1B-2DB0-4B79-B9FE-EE5F18741AC9}" type="presParOf" srcId="{2D75AD3C-ADC6-4648-B67B-4D7BCE65F185}" destId="{FEFA0A6D-EE03-49E5-AEA7-4FC0CEF004B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F0613D-0A16-4C2B-B64A-113B3C37C3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9B7FEDB-8602-4481-BF71-484784C7CA67}">
      <dgm:prSet/>
      <dgm:spPr/>
      <dgm:t>
        <a:bodyPr/>
        <a:lstStyle/>
        <a:p>
          <a:pPr rtl="0"/>
          <a:r>
            <a:rPr lang="ru-RU" smtClean="0"/>
            <a:t>1.Снижение рисков производственного травматизма. </a:t>
          </a:r>
          <a:endParaRPr lang="ru-RU"/>
        </a:p>
      </dgm:t>
    </dgm:pt>
    <dgm:pt modelId="{D51000D2-75E6-4826-8A89-30EC952B1564}" type="parTrans" cxnId="{8504C05E-3674-4712-8513-A03F779A9F07}">
      <dgm:prSet/>
      <dgm:spPr/>
      <dgm:t>
        <a:bodyPr/>
        <a:lstStyle/>
        <a:p>
          <a:endParaRPr lang="ru-RU"/>
        </a:p>
      </dgm:t>
    </dgm:pt>
    <dgm:pt modelId="{E7FF010E-56A8-40B8-A225-C6319D01439B}" type="sibTrans" cxnId="{8504C05E-3674-4712-8513-A03F779A9F07}">
      <dgm:prSet/>
      <dgm:spPr/>
      <dgm:t>
        <a:bodyPr/>
        <a:lstStyle/>
        <a:p>
          <a:endParaRPr lang="ru-RU"/>
        </a:p>
      </dgm:t>
    </dgm:pt>
    <dgm:pt modelId="{C6719B44-BE54-4458-BD82-2B22AC5E8238}">
      <dgm:prSet/>
      <dgm:spPr/>
      <dgm:t>
        <a:bodyPr/>
        <a:lstStyle/>
        <a:p>
          <a:pPr rtl="0"/>
          <a:r>
            <a:rPr lang="ru-RU" smtClean="0"/>
            <a:t>2.Синижение рисков хищения труб, </a:t>
          </a:r>
          <a:r>
            <a:rPr lang="en-US" smtClean="0"/>
            <a:t>- </a:t>
          </a:r>
          <a:r>
            <a:rPr lang="ru-RU" smtClean="0"/>
            <a:t>можем проводить учет труб значительно чаще.</a:t>
          </a:r>
          <a:endParaRPr lang="ru-RU"/>
        </a:p>
      </dgm:t>
    </dgm:pt>
    <dgm:pt modelId="{B9283A34-2251-45CA-BBA3-787F2CAA5EFE}" type="parTrans" cxnId="{111CD53A-0468-4F8A-8827-D7657BC5784D}">
      <dgm:prSet/>
      <dgm:spPr/>
      <dgm:t>
        <a:bodyPr/>
        <a:lstStyle/>
        <a:p>
          <a:endParaRPr lang="ru-RU"/>
        </a:p>
      </dgm:t>
    </dgm:pt>
    <dgm:pt modelId="{FC71BCA2-813A-412F-A681-CB55C44D9C0E}" type="sibTrans" cxnId="{111CD53A-0468-4F8A-8827-D7657BC5784D}">
      <dgm:prSet/>
      <dgm:spPr/>
      <dgm:t>
        <a:bodyPr/>
        <a:lstStyle/>
        <a:p>
          <a:endParaRPr lang="ru-RU"/>
        </a:p>
      </dgm:t>
    </dgm:pt>
    <dgm:pt modelId="{8A61BB62-3CD4-4FD5-8D07-DCD74B6D2221}">
      <dgm:prSet/>
      <dgm:spPr/>
      <dgm:t>
        <a:bodyPr/>
        <a:lstStyle/>
        <a:p>
          <a:pPr rtl="0"/>
          <a:r>
            <a:rPr lang="ru-RU" smtClean="0"/>
            <a:t>3.Ускорить и упростить процесс оперативного учета труб. Результат измерения должен  выдаваться с большой точностью.</a:t>
          </a:r>
          <a:endParaRPr lang="ru-RU"/>
        </a:p>
      </dgm:t>
    </dgm:pt>
    <dgm:pt modelId="{BABF6F13-307B-4FBC-88AD-B94C0793E720}" type="parTrans" cxnId="{75BEE77E-AF00-4F65-9014-57768EA7964A}">
      <dgm:prSet/>
      <dgm:spPr/>
      <dgm:t>
        <a:bodyPr/>
        <a:lstStyle/>
        <a:p>
          <a:endParaRPr lang="ru-RU"/>
        </a:p>
      </dgm:t>
    </dgm:pt>
    <dgm:pt modelId="{E8570C3F-D149-44BD-B6A8-2B6AE30C0057}" type="sibTrans" cxnId="{75BEE77E-AF00-4F65-9014-57768EA7964A}">
      <dgm:prSet/>
      <dgm:spPr/>
      <dgm:t>
        <a:bodyPr/>
        <a:lstStyle/>
        <a:p>
          <a:endParaRPr lang="ru-RU"/>
        </a:p>
      </dgm:t>
    </dgm:pt>
    <dgm:pt modelId="{5335812C-947E-4D73-9E5D-2C92A8DD50D0}">
      <dgm:prSet/>
      <dgm:spPr/>
      <dgm:t>
        <a:bodyPr/>
        <a:lstStyle/>
        <a:p>
          <a:pPr rtl="0"/>
          <a:r>
            <a:rPr lang="ru-RU" smtClean="0"/>
            <a:t>4.Применение единого подхода к подсчёту труб. Исключить субъективный фактор замера.</a:t>
          </a:r>
          <a:endParaRPr lang="ru-RU"/>
        </a:p>
      </dgm:t>
    </dgm:pt>
    <dgm:pt modelId="{AE8B12F9-9507-42B1-BD76-9A212F00A867}" type="parTrans" cxnId="{06CB5BAE-762C-40B7-ABBC-126DEE8464F9}">
      <dgm:prSet/>
      <dgm:spPr/>
      <dgm:t>
        <a:bodyPr/>
        <a:lstStyle/>
        <a:p>
          <a:endParaRPr lang="ru-RU"/>
        </a:p>
      </dgm:t>
    </dgm:pt>
    <dgm:pt modelId="{FFE1FF14-44ED-49DF-99EB-52A562A249B7}" type="sibTrans" cxnId="{06CB5BAE-762C-40B7-ABBC-126DEE8464F9}">
      <dgm:prSet/>
      <dgm:spPr/>
      <dgm:t>
        <a:bodyPr/>
        <a:lstStyle/>
        <a:p>
          <a:endParaRPr lang="ru-RU"/>
        </a:p>
      </dgm:t>
    </dgm:pt>
    <dgm:pt modelId="{A307325A-8833-4D75-990D-219A5EA51074}">
      <dgm:prSet/>
      <dgm:spPr/>
      <dgm:t>
        <a:bodyPr/>
        <a:lstStyle/>
        <a:p>
          <a:pPr rtl="0"/>
          <a:r>
            <a:rPr lang="ru-RU" smtClean="0"/>
            <a:t>5.Предоставить заказчику механизм инвентаризации труб на основе единой методики с минимально возможной погрешностью.</a:t>
          </a:r>
          <a:endParaRPr lang="ru-RU"/>
        </a:p>
      </dgm:t>
    </dgm:pt>
    <dgm:pt modelId="{2D8D5207-093C-472A-BAB4-995F00152586}" type="parTrans" cxnId="{106BD4AF-A827-42E1-978B-6E2DF5170531}">
      <dgm:prSet/>
      <dgm:spPr/>
      <dgm:t>
        <a:bodyPr/>
        <a:lstStyle/>
        <a:p>
          <a:endParaRPr lang="ru-RU"/>
        </a:p>
      </dgm:t>
    </dgm:pt>
    <dgm:pt modelId="{8CDAE9B3-975F-4F89-A989-C4A7F218CD2F}" type="sibTrans" cxnId="{106BD4AF-A827-42E1-978B-6E2DF5170531}">
      <dgm:prSet/>
      <dgm:spPr/>
      <dgm:t>
        <a:bodyPr/>
        <a:lstStyle/>
        <a:p>
          <a:endParaRPr lang="ru-RU"/>
        </a:p>
      </dgm:t>
    </dgm:pt>
    <dgm:pt modelId="{BF1ADCD2-DD85-41B4-8795-8684471A8A77}">
      <dgm:prSet/>
      <dgm:spPr/>
      <dgm:t>
        <a:bodyPr/>
        <a:lstStyle/>
        <a:p>
          <a:pPr rtl="0"/>
          <a:r>
            <a:rPr lang="ru-RU" smtClean="0"/>
            <a:t>6.Обеспечить возможность выгрузки данных оперативного учета и инвентаризации для обработки в существующих программах учета заказчика.</a:t>
          </a:r>
          <a:endParaRPr lang="ru-RU"/>
        </a:p>
      </dgm:t>
    </dgm:pt>
    <dgm:pt modelId="{AA73D665-25D0-4B18-9C64-B8F65BA99B31}" type="parTrans" cxnId="{ABCC097B-DD5F-4A0C-A809-469F90522A52}">
      <dgm:prSet/>
      <dgm:spPr/>
      <dgm:t>
        <a:bodyPr/>
        <a:lstStyle/>
        <a:p>
          <a:endParaRPr lang="ru-RU"/>
        </a:p>
      </dgm:t>
    </dgm:pt>
    <dgm:pt modelId="{76C3D43C-5766-4FCB-AD12-8EDA170602F8}" type="sibTrans" cxnId="{ABCC097B-DD5F-4A0C-A809-469F90522A52}">
      <dgm:prSet/>
      <dgm:spPr/>
      <dgm:t>
        <a:bodyPr/>
        <a:lstStyle/>
        <a:p>
          <a:endParaRPr lang="ru-RU"/>
        </a:p>
      </dgm:t>
    </dgm:pt>
    <dgm:pt modelId="{26D20915-3137-441D-9D7F-B647FF73A932}" type="pres">
      <dgm:prSet presAssocID="{CCF0613D-0A16-4C2B-B64A-113B3C37C396}" presName="linear" presStyleCnt="0">
        <dgm:presLayoutVars>
          <dgm:animLvl val="lvl"/>
          <dgm:resizeHandles val="exact"/>
        </dgm:presLayoutVars>
      </dgm:prSet>
      <dgm:spPr/>
      <dgm:t>
        <a:bodyPr/>
        <a:lstStyle/>
        <a:p>
          <a:endParaRPr lang="ru-RU"/>
        </a:p>
      </dgm:t>
    </dgm:pt>
    <dgm:pt modelId="{0B7A88E1-6C48-4FD7-9B7E-B644140DDFC1}" type="pres">
      <dgm:prSet presAssocID="{49B7FEDB-8602-4481-BF71-484784C7CA67}" presName="parentText" presStyleLbl="node1" presStyleIdx="0" presStyleCnt="6">
        <dgm:presLayoutVars>
          <dgm:chMax val="0"/>
          <dgm:bulletEnabled val="1"/>
        </dgm:presLayoutVars>
      </dgm:prSet>
      <dgm:spPr/>
      <dgm:t>
        <a:bodyPr/>
        <a:lstStyle/>
        <a:p>
          <a:endParaRPr lang="ru-RU"/>
        </a:p>
      </dgm:t>
    </dgm:pt>
    <dgm:pt modelId="{851C9FCD-872E-4F28-BFBA-1E0FB6F3F102}" type="pres">
      <dgm:prSet presAssocID="{E7FF010E-56A8-40B8-A225-C6319D01439B}" presName="spacer" presStyleCnt="0"/>
      <dgm:spPr/>
    </dgm:pt>
    <dgm:pt modelId="{2D1C28CE-24A7-4D17-BBB0-9F73B8C87C83}" type="pres">
      <dgm:prSet presAssocID="{C6719B44-BE54-4458-BD82-2B22AC5E8238}" presName="parentText" presStyleLbl="node1" presStyleIdx="1" presStyleCnt="6">
        <dgm:presLayoutVars>
          <dgm:chMax val="0"/>
          <dgm:bulletEnabled val="1"/>
        </dgm:presLayoutVars>
      </dgm:prSet>
      <dgm:spPr/>
      <dgm:t>
        <a:bodyPr/>
        <a:lstStyle/>
        <a:p>
          <a:endParaRPr lang="ru-RU"/>
        </a:p>
      </dgm:t>
    </dgm:pt>
    <dgm:pt modelId="{428B6D97-4952-4356-8ECB-87811431C4BA}" type="pres">
      <dgm:prSet presAssocID="{FC71BCA2-813A-412F-A681-CB55C44D9C0E}" presName="spacer" presStyleCnt="0"/>
      <dgm:spPr/>
    </dgm:pt>
    <dgm:pt modelId="{BF138B0B-03FB-4556-915F-DA8F627E0693}" type="pres">
      <dgm:prSet presAssocID="{8A61BB62-3CD4-4FD5-8D07-DCD74B6D2221}" presName="parentText" presStyleLbl="node1" presStyleIdx="2" presStyleCnt="6">
        <dgm:presLayoutVars>
          <dgm:chMax val="0"/>
          <dgm:bulletEnabled val="1"/>
        </dgm:presLayoutVars>
      </dgm:prSet>
      <dgm:spPr/>
      <dgm:t>
        <a:bodyPr/>
        <a:lstStyle/>
        <a:p>
          <a:endParaRPr lang="ru-RU"/>
        </a:p>
      </dgm:t>
    </dgm:pt>
    <dgm:pt modelId="{8209EA2A-9E81-4576-8D84-B246D60451E1}" type="pres">
      <dgm:prSet presAssocID="{E8570C3F-D149-44BD-B6A8-2B6AE30C0057}" presName="spacer" presStyleCnt="0"/>
      <dgm:spPr/>
    </dgm:pt>
    <dgm:pt modelId="{9ADD609D-CDD9-415A-8DE0-354AFAEED469}" type="pres">
      <dgm:prSet presAssocID="{5335812C-947E-4D73-9E5D-2C92A8DD50D0}" presName="parentText" presStyleLbl="node1" presStyleIdx="3" presStyleCnt="6">
        <dgm:presLayoutVars>
          <dgm:chMax val="0"/>
          <dgm:bulletEnabled val="1"/>
        </dgm:presLayoutVars>
      </dgm:prSet>
      <dgm:spPr/>
      <dgm:t>
        <a:bodyPr/>
        <a:lstStyle/>
        <a:p>
          <a:endParaRPr lang="ru-RU"/>
        </a:p>
      </dgm:t>
    </dgm:pt>
    <dgm:pt modelId="{F3D16027-9E3F-4CDC-89A0-8A7F8B5C431C}" type="pres">
      <dgm:prSet presAssocID="{FFE1FF14-44ED-49DF-99EB-52A562A249B7}" presName="spacer" presStyleCnt="0"/>
      <dgm:spPr/>
    </dgm:pt>
    <dgm:pt modelId="{1D448059-DFB5-4636-8E12-43C71A6D1FFC}" type="pres">
      <dgm:prSet presAssocID="{A307325A-8833-4D75-990D-219A5EA51074}" presName="parentText" presStyleLbl="node1" presStyleIdx="4" presStyleCnt="6">
        <dgm:presLayoutVars>
          <dgm:chMax val="0"/>
          <dgm:bulletEnabled val="1"/>
        </dgm:presLayoutVars>
      </dgm:prSet>
      <dgm:spPr/>
      <dgm:t>
        <a:bodyPr/>
        <a:lstStyle/>
        <a:p>
          <a:endParaRPr lang="ru-RU"/>
        </a:p>
      </dgm:t>
    </dgm:pt>
    <dgm:pt modelId="{F64EF596-C5FD-48DE-B54A-C51DCEEF654D}" type="pres">
      <dgm:prSet presAssocID="{8CDAE9B3-975F-4F89-A989-C4A7F218CD2F}" presName="spacer" presStyleCnt="0"/>
      <dgm:spPr/>
    </dgm:pt>
    <dgm:pt modelId="{7B6083C1-9FC8-496B-9D37-EF15CD25849E}" type="pres">
      <dgm:prSet presAssocID="{BF1ADCD2-DD85-41B4-8795-8684471A8A77}" presName="parentText" presStyleLbl="node1" presStyleIdx="5" presStyleCnt="6">
        <dgm:presLayoutVars>
          <dgm:chMax val="0"/>
          <dgm:bulletEnabled val="1"/>
        </dgm:presLayoutVars>
      </dgm:prSet>
      <dgm:spPr/>
      <dgm:t>
        <a:bodyPr/>
        <a:lstStyle/>
        <a:p>
          <a:endParaRPr lang="ru-RU"/>
        </a:p>
      </dgm:t>
    </dgm:pt>
  </dgm:ptLst>
  <dgm:cxnLst>
    <dgm:cxn modelId="{106BD4AF-A827-42E1-978B-6E2DF5170531}" srcId="{CCF0613D-0A16-4C2B-B64A-113B3C37C396}" destId="{A307325A-8833-4D75-990D-219A5EA51074}" srcOrd="4" destOrd="0" parTransId="{2D8D5207-093C-472A-BAB4-995F00152586}" sibTransId="{8CDAE9B3-975F-4F89-A989-C4A7F218CD2F}"/>
    <dgm:cxn modelId="{B94C939F-7994-47E0-97F8-E455B3F0BD28}" type="presOf" srcId="{A307325A-8833-4D75-990D-219A5EA51074}" destId="{1D448059-DFB5-4636-8E12-43C71A6D1FFC}" srcOrd="0" destOrd="0" presId="urn:microsoft.com/office/officeart/2005/8/layout/vList2"/>
    <dgm:cxn modelId="{111CD53A-0468-4F8A-8827-D7657BC5784D}" srcId="{CCF0613D-0A16-4C2B-B64A-113B3C37C396}" destId="{C6719B44-BE54-4458-BD82-2B22AC5E8238}" srcOrd="1" destOrd="0" parTransId="{B9283A34-2251-45CA-BBA3-787F2CAA5EFE}" sibTransId="{FC71BCA2-813A-412F-A681-CB55C44D9C0E}"/>
    <dgm:cxn modelId="{CDA37F9B-0979-4BE3-9D2A-A7534ACF3F9B}" type="presOf" srcId="{5335812C-947E-4D73-9E5D-2C92A8DD50D0}" destId="{9ADD609D-CDD9-415A-8DE0-354AFAEED469}" srcOrd="0" destOrd="0" presId="urn:microsoft.com/office/officeart/2005/8/layout/vList2"/>
    <dgm:cxn modelId="{987228FF-5D7D-4BDE-92BA-DB2EF8ECA98F}" type="presOf" srcId="{8A61BB62-3CD4-4FD5-8D07-DCD74B6D2221}" destId="{BF138B0B-03FB-4556-915F-DA8F627E0693}" srcOrd="0" destOrd="0" presId="urn:microsoft.com/office/officeart/2005/8/layout/vList2"/>
    <dgm:cxn modelId="{ABCC097B-DD5F-4A0C-A809-469F90522A52}" srcId="{CCF0613D-0A16-4C2B-B64A-113B3C37C396}" destId="{BF1ADCD2-DD85-41B4-8795-8684471A8A77}" srcOrd="5" destOrd="0" parTransId="{AA73D665-25D0-4B18-9C64-B8F65BA99B31}" sibTransId="{76C3D43C-5766-4FCB-AD12-8EDA170602F8}"/>
    <dgm:cxn modelId="{75BEE77E-AF00-4F65-9014-57768EA7964A}" srcId="{CCF0613D-0A16-4C2B-B64A-113B3C37C396}" destId="{8A61BB62-3CD4-4FD5-8D07-DCD74B6D2221}" srcOrd="2" destOrd="0" parTransId="{BABF6F13-307B-4FBC-88AD-B94C0793E720}" sibTransId="{E8570C3F-D149-44BD-B6A8-2B6AE30C0057}"/>
    <dgm:cxn modelId="{FBEFBBD5-304F-4996-8708-176BA62C64EB}" type="presOf" srcId="{CCF0613D-0A16-4C2B-B64A-113B3C37C396}" destId="{26D20915-3137-441D-9D7F-B647FF73A932}" srcOrd="0" destOrd="0" presId="urn:microsoft.com/office/officeart/2005/8/layout/vList2"/>
    <dgm:cxn modelId="{11846899-B397-4B4C-A46C-85CE2E08CC46}" type="presOf" srcId="{BF1ADCD2-DD85-41B4-8795-8684471A8A77}" destId="{7B6083C1-9FC8-496B-9D37-EF15CD25849E}" srcOrd="0" destOrd="0" presId="urn:microsoft.com/office/officeart/2005/8/layout/vList2"/>
    <dgm:cxn modelId="{24A08D7E-3F2B-4838-89E5-38AC8428CBDF}" type="presOf" srcId="{49B7FEDB-8602-4481-BF71-484784C7CA67}" destId="{0B7A88E1-6C48-4FD7-9B7E-B644140DDFC1}" srcOrd="0" destOrd="0" presId="urn:microsoft.com/office/officeart/2005/8/layout/vList2"/>
    <dgm:cxn modelId="{8504C05E-3674-4712-8513-A03F779A9F07}" srcId="{CCF0613D-0A16-4C2B-B64A-113B3C37C396}" destId="{49B7FEDB-8602-4481-BF71-484784C7CA67}" srcOrd="0" destOrd="0" parTransId="{D51000D2-75E6-4826-8A89-30EC952B1564}" sibTransId="{E7FF010E-56A8-40B8-A225-C6319D01439B}"/>
    <dgm:cxn modelId="{1A367513-0BD1-4ED4-9468-39BE9F3B4390}" type="presOf" srcId="{C6719B44-BE54-4458-BD82-2B22AC5E8238}" destId="{2D1C28CE-24A7-4D17-BBB0-9F73B8C87C83}" srcOrd="0" destOrd="0" presId="urn:microsoft.com/office/officeart/2005/8/layout/vList2"/>
    <dgm:cxn modelId="{06CB5BAE-762C-40B7-ABBC-126DEE8464F9}" srcId="{CCF0613D-0A16-4C2B-B64A-113B3C37C396}" destId="{5335812C-947E-4D73-9E5D-2C92A8DD50D0}" srcOrd="3" destOrd="0" parTransId="{AE8B12F9-9507-42B1-BD76-9A212F00A867}" sibTransId="{FFE1FF14-44ED-49DF-99EB-52A562A249B7}"/>
    <dgm:cxn modelId="{11B4326C-A65D-44A6-B370-DD761E4BB7F4}" type="presParOf" srcId="{26D20915-3137-441D-9D7F-B647FF73A932}" destId="{0B7A88E1-6C48-4FD7-9B7E-B644140DDFC1}" srcOrd="0" destOrd="0" presId="urn:microsoft.com/office/officeart/2005/8/layout/vList2"/>
    <dgm:cxn modelId="{D11701FA-EE21-484A-8937-1022FC860284}" type="presParOf" srcId="{26D20915-3137-441D-9D7F-B647FF73A932}" destId="{851C9FCD-872E-4F28-BFBA-1E0FB6F3F102}" srcOrd="1" destOrd="0" presId="urn:microsoft.com/office/officeart/2005/8/layout/vList2"/>
    <dgm:cxn modelId="{23E7A8C5-5B4F-4C00-B928-B240E447D22A}" type="presParOf" srcId="{26D20915-3137-441D-9D7F-B647FF73A932}" destId="{2D1C28CE-24A7-4D17-BBB0-9F73B8C87C83}" srcOrd="2" destOrd="0" presId="urn:microsoft.com/office/officeart/2005/8/layout/vList2"/>
    <dgm:cxn modelId="{B820FB67-B32A-44D4-9759-E9491463E817}" type="presParOf" srcId="{26D20915-3137-441D-9D7F-B647FF73A932}" destId="{428B6D97-4952-4356-8ECB-87811431C4BA}" srcOrd="3" destOrd="0" presId="urn:microsoft.com/office/officeart/2005/8/layout/vList2"/>
    <dgm:cxn modelId="{4DA35642-5AB7-40D2-992E-BCDFC530A510}" type="presParOf" srcId="{26D20915-3137-441D-9D7F-B647FF73A932}" destId="{BF138B0B-03FB-4556-915F-DA8F627E0693}" srcOrd="4" destOrd="0" presId="urn:microsoft.com/office/officeart/2005/8/layout/vList2"/>
    <dgm:cxn modelId="{CAF868BE-31C1-4637-8D92-C7FD66542D79}" type="presParOf" srcId="{26D20915-3137-441D-9D7F-B647FF73A932}" destId="{8209EA2A-9E81-4576-8D84-B246D60451E1}" srcOrd="5" destOrd="0" presId="urn:microsoft.com/office/officeart/2005/8/layout/vList2"/>
    <dgm:cxn modelId="{77CD9ED3-8468-4911-A14C-085D423E3708}" type="presParOf" srcId="{26D20915-3137-441D-9D7F-B647FF73A932}" destId="{9ADD609D-CDD9-415A-8DE0-354AFAEED469}" srcOrd="6" destOrd="0" presId="urn:microsoft.com/office/officeart/2005/8/layout/vList2"/>
    <dgm:cxn modelId="{2B7B333A-8294-4ADB-9924-A7E738F63BD3}" type="presParOf" srcId="{26D20915-3137-441D-9D7F-B647FF73A932}" destId="{F3D16027-9E3F-4CDC-89A0-8A7F8B5C431C}" srcOrd="7" destOrd="0" presId="urn:microsoft.com/office/officeart/2005/8/layout/vList2"/>
    <dgm:cxn modelId="{C6BDC9A5-2713-4369-8F0C-02A5F47C7B4F}" type="presParOf" srcId="{26D20915-3137-441D-9D7F-B647FF73A932}" destId="{1D448059-DFB5-4636-8E12-43C71A6D1FFC}" srcOrd="8" destOrd="0" presId="urn:microsoft.com/office/officeart/2005/8/layout/vList2"/>
    <dgm:cxn modelId="{801E7439-C65C-48B3-9CD2-66C5BB100DED}" type="presParOf" srcId="{26D20915-3137-441D-9D7F-B647FF73A932}" destId="{F64EF596-C5FD-48DE-B54A-C51DCEEF654D}" srcOrd="9" destOrd="0" presId="urn:microsoft.com/office/officeart/2005/8/layout/vList2"/>
    <dgm:cxn modelId="{4D37F7B5-F45A-435E-B490-64ED46BBDD7F}" type="presParOf" srcId="{26D20915-3137-441D-9D7F-B647FF73A932}" destId="{7B6083C1-9FC8-496B-9D37-EF15CD25849E}"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07BBF3-A72B-43E4-AB48-C40AD5971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06AA4EA-D7F3-4263-B8CF-D963DFB836DC}">
      <dgm:prSet custT="1"/>
      <dgm:spPr/>
      <dgm:t>
        <a:bodyPr/>
        <a:lstStyle/>
        <a:p>
          <a:pPr rtl="0"/>
          <a:r>
            <a:rPr lang="ru-RU" sz="1600" dirty="0" smtClean="0"/>
            <a:t>В апреле 2018 года проект участвовал в научно-технической конференции «Газпром</a:t>
          </a:r>
          <a:r>
            <a:rPr lang="en-US" sz="1600" dirty="0" smtClean="0"/>
            <a:t> </a:t>
          </a:r>
          <a:r>
            <a:rPr lang="ru-RU" sz="1600" dirty="0" smtClean="0"/>
            <a:t>нефть» .</a:t>
          </a:r>
          <a:endParaRPr lang="ru-RU" sz="1600" dirty="0"/>
        </a:p>
      </dgm:t>
    </dgm:pt>
    <dgm:pt modelId="{E630C5F7-B799-4F0D-854D-EBBF29EF046C}" type="parTrans" cxnId="{38B74DB0-7645-4DAC-9F75-3E1B86D1BA8B}">
      <dgm:prSet/>
      <dgm:spPr/>
      <dgm:t>
        <a:bodyPr/>
        <a:lstStyle/>
        <a:p>
          <a:endParaRPr lang="ru-RU" sz="2400"/>
        </a:p>
      </dgm:t>
    </dgm:pt>
    <dgm:pt modelId="{6B5E4623-48A8-443A-86C3-85924F081352}" type="sibTrans" cxnId="{38B74DB0-7645-4DAC-9F75-3E1B86D1BA8B}">
      <dgm:prSet/>
      <dgm:spPr/>
      <dgm:t>
        <a:bodyPr/>
        <a:lstStyle/>
        <a:p>
          <a:endParaRPr lang="ru-RU" sz="2400"/>
        </a:p>
      </dgm:t>
    </dgm:pt>
    <dgm:pt modelId="{F81D5073-C14F-4723-9142-29CDBBAD7EC9}">
      <dgm:prSet custT="1"/>
      <dgm:spPr/>
      <dgm:t>
        <a:bodyPr/>
        <a:lstStyle/>
        <a:p>
          <a:pPr rtl="0"/>
          <a:r>
            <a:rPr lang="ru-RU" sz="1600" smtClean="0"/>
            <a:t>По результатам конференции проект занял второе место.</a:t>
          </a:r>
          <a:endParaRPr lang="ru-RU" sz="1600"/>
        </a:p>
      </dgm:t>
    </dgm:pt>
    <dgm:pt modelId="{67F3D4EC-4D18-4DCE-90D5-31FF00BFAB0F}" type="parTrans" cxnId="{B66EC902-E1F6-491A-8584-05C486FBE777}">
      <dgm:prSet/>
      <dgm:spPr/>
      <dgm:t>
        <a:bodyPr/>
        <a:lstStyle/>
        <a:p>
          <a:endParaRPr lang="ru-RU" sz="2400"/>
        </a:p>
      </dgm:t>
    </dgm:pt>
    <dgm:pt modelId="{445217A3-D99E-4EC2-A9B1-06609C1E5B50}" type="sibTrans" cxnId="{B66EC902-E1F6-491A-8584-05C486FBE777}">
      <dgm:prSet/>
      <dgm:spPr/>
      <dgm:t>
        <a:bodyPr/>
        <a:lstStyle/>
        <a:p>
          <a:endParaRPr lang="ru-RU" sz="2400"/>
        </a:p>
      </dgm:t>
    </dgm:pt>
    <dgm:pt modelId="{5A3AC03C-169F-4001-8013-ED7078EBEA1E}">
      <dgm:prSet custT="1"/>
      <dgm:spPr/>
      <dgm:t>
        <a:bodyPr/>
        <a:lstStyle/>
        <a:p>
          <a:pPr rtl="0"/>
          <a:r>
            <a:rPr lang="ru-RU" sz="1600" smtClean="0"/>
            <a:t>Был подготовлен прототип программно-аппаратного комплекса УБДРКОПФ, прототип был представлен руководству ООО «Газпромнефть-Восток».</a:t>
          </a:r>
          <a:endParaRPr lang="ru-RU" sz="1600"/>
        </a:p>
      </dgm:t>
    </dgm:pt>
    <dgm:pt modelId="{DEC0C689-56BC-430F-B45E-FFD98101F374}" type="parTrans" cxnId="{27E03587-51A5-4157-B945-C2DAEEB11C6C}">
      <dgm:prSet/>
      <dgm:spPr/>
      <dgm:t>
        <a:bodyPr/>
        <a:lstStyle/>
        <a:p>
          <a:endParaRPr lang="ru-RU" sz="2400"/>
        </a:p>
      </dgm:t>
    </dgm:pt>
    <dgm:pt modelId="{6A77FEB0-DAF8-4513-BF58-2C22AB485329}" type="sibTrans" cxnId="{27E03587-51A5-4157-B945-C2DAEEB11C6C}">
      <dgm:prSet/>
      <dgm:spPr/>
      <dgm:t>
        <a:bodyPr/>
        <a:lstStyle/>
        <a:p>
          <a:endParaRPr lang="ru-RU" sz="2400"/>
        </a:p>
      </dgm:t>
    </dgm:pt>
    <dgm:pt modelId="{C188F39B-82A9-4052-BB9B-CDB9FCFB1336}">
      <dgm:prSet custT="1"/>
      <dgm:spPr/>
      <dgm:t>
        <a:bodyPr/>
        <a:lstStyle/>
        <a:p>
          <a:pPr rtl="0"/>
          <a:r>
            <a:rPr lang="ru-RU" sz="1600" smtClean="0"/>
            <a:t>По результатам переговоров был подготовлен рабочий проект, проведены испытания силами ООО «9 бит», разработана программа испытаний (опытно-промышленной эксплуатации) ПАК в ООО «Газпромнефть-Восток».</a:t>
          </a:r>
          <a:endParaRPr lang="ru-RU" sz="1600"/>
        </a:p>
      </dgm:t>
    </dgm:pt>
    <dgm:pt modelId="{3EF12C3C-32A0-4F00-95FD-D65D7821B229}" type="parTrans" cxnId="{812FEEB0-1FCE-4349-A962-9ADF8B31ACFB}">
      <dgm:prSet/>
      <dgm:spPr/>
      <dgm:t>
        <a:bodyPr/>
        <a:lstStyle/>
        <a:p>
          <a:endParaRPr lang="ru-RU" sz="2400"/>
        </a:p>
      </dgm:t>
    </dgm:pt>
    <dgm:pt modelId="{34C7EB26-5885-4EF2-B313-05C6F46896A5}" type="sibTrans" cxnId="{812FEEB0-1FCE-4349-A962-9ADF8B31ACFB}">
      <dgm:prSet/>
      <dgm:spPr/>
      <dgm:t>
        <a:bodyPr/>
        <a:lstStyle/>
        <a:p>
          <a:endParaRPr lang="ru-RU" sz="2400"/>
        </a:p>
      </dgm:t>
    </dgm:pt>
    <dgm:pt modelId="{44374606-9F27-435A-B8C7-BEC6D76EA81F}">
      <dgm:prSet custT="1"/>
      <dgm:spPr/>
      <dgm:t>
        <a:bodyPr/>
        <a:lstStyle/>
        <a:p>
          <a:pPr rtl="0"/>
          <a:r>
            <a:rPr lang="ru-RU" sz="1600" smtClean="0"/>
            <a:t>В результате был подписан договор с ООО «Газпромнефть-Восток» о проведении опытно-промышленной эксплуатации.</a:t>
          </a:r>
          <a:endParaRPr lang="ru-RU" sz="1600"/>
        </a:p>
      </dgm:t>
    </dgm:pt>
    <dgm:pt modelId="{D3F07BBC-96E1-4A20-951C-D7867DFCCBA1}" type="parTrans" cxnId="{B54D1816-9929-4F14-9002-ED42B710715A}">
      <dgm:prSet/>
      <dgm:spPr/>
      <dgm:t>
        <a:bodyPr/>
        <a:lstStyle/>
        <a:p>
          <a:endParaRPr lang="ru-RU" sz="2400"/>
        </a:p>
      </dgm:t>
    </dgm:pt>
    <dgm:pt modelId="{DC410A02-825C-4AF6-87FC-FE22DB2CB56E}" type="sibTrans" cxnId="{B54D1816-9929-4F14-9002-ED42B710715A}">
      <dgm:prSet/>
      <dgm:spPr/>
      <dgm:t>
        <a:bodyPr/>
        <a:lstStyle/>
        <a:p>
          <a:endParaRPr lang="ru-RU" sz="2400"/>
        </a:p>
      </dgm:t>
    </dgm:pt>
    <dgm:pt modelId="{45EE6B08-468C-4E03-8826-5E1A411D976D}">
      <dgm:prSet custT="1"/>
      <dgm:spPr/>
      <dgm:t>
        <a:bodyPr/>
        <a:lstStyle/>
        <a:p>
          <a:pPr rtl="0"/>
          <a:r>
            <a:rPr lang="ru-RU" sz="1600" smtClean="0"/>
            <a:t>В настоящее время ведется активная доработка продукта, существенно доработана механика проведения расчета.</a:t>
          </a:r>
          <a:endParaRPr lang="ru-RU" sz="1600"/>
        </a:p>
      </dgm:t>
    </dgm:pt>
    <dgm:pt modelId="{B62DBA0B-1CCB-45C0-9D78-F362005E9C80}" type="parTrans" cxnId="{6DB4980D-3B66-456B-9134-5487B6BA2EF7}">
      <dgm:prSet/>
      <dgm:spPr/>
      <dgm:t>
        <a:bodyPr/>
        <a:lstStyle/>
        <a:p>
          <a:endParaRPr lang="ru-RU" sz="2400"/>
        </a:p>
      </dgm:t>
    </dgm:pt>
    <dgm:pt modelId="{C44677EA-F6A1-4320-9D3A-E0F0E7884277}" type="sibTrans" cxnId="{6DB4980D-3B66-456B-9134-5487B6BA2EF7}">
      <dgm:prSet/>
      <dgm:spPr/>
      <dgm:t>
        <a:bodyPr/>
        <a:lstStyle/>
        <a:p>
          <a:endParaRPr lang="ru-RU" sz="2400"/>
        </a:p>
      </dgm:t>
    </dgm:pt>
    <dgm:pt modelId="{7FF9BEE7-5EAC-479A-838A-CD0C302419DD}">
      <dgm:prSet custT="1"/>
      <dgm:spPr/>
      <dgm:t>
        <a:bodyPr/>
        <a:lstStyle/>
        <a:p>
          <a:pPr rtl="0"/>
          <a:r>
            <a:rPr lang="ru-RU" sz="1600" smtClean="0"/>
            <a:t>Ожидаемые результаты: подсчет труб в автоматическом режиме с погрешностью до 3% не более 5-и минут, подсчет тысячи труб в режиме инвентаризации с погрешностью не более 1% не более 10 минут. Допускается использование комбинации расчетов. Выдача результатов замеров для последующей обработки в формате </a:t>
          </a:r>
          <a:r>
            <a:rPr lang="en-US" sz="1600" smtClean="0"/>
            <a:t>Excel</a:t>
          </a:r>
          <a:r>
            <a:rPr lang="ru-RU" sz="1600" smtClean="0"/>
            <a:t>.</a:t>
          </a:r>
          <a:endParaRPr lang="ru-RU" sz="1600"/>
        </a:p>
      </dgm:t>
    </dgm:pt>
    <dgm:pt modelId="{E76124D4-91C1-447C-8020-715B01A9C795}" type="parTrans" cxnId="{4F565EBD-265D-4AC4-AD3C-08BFD004AA77}">
      <dgm:prSet/>
      <dgm:spPr/>
      <dgm:t>
        <a:bodyPr/>
        <a:lstStyle/>
        <a:p>
          <a:endParaRPr lang="ru-RU" sz="2400"/>
        </a:p>
      </dgm:t>
    </dgm:pt>
    <dgm:pt modelId="{C512B810-6C90-4DDD-93F8-A3364C26DEC0}" type="sibTrans" cxnId="{4F565EBD-265D-4AC4-AD3C-08BFD004AA77}">
      <dgm:prSet/>
      <dgm:spPr/>
      <dgm:t>
        <a:bodyPr/>
        <a:lstStyle/>
        <a:p>
          <a:endParaRPr lang="ru-RU" sz="2400"/>
        </a:p>
      </dgm:t>
    </dgm:pt>
    <dgm:pt modelId="{20273654-985B-4182-A485-AC24791F75BC}" type="pres">
      <dgm:prSet presAssocID="{3407BBF3-A72B-43E4-AB48-C40AD5971720}" presName="linear" presStyleCnt="0">
        <dgm:presLayoutVars>
          <dgm:animLvl val="lvl"/>
          <dgm:resizeHandles val="exact"/>
        </dgm:presLayoutVars>
      </dgm:prSet>
      <dgm:spPr/>
      <dgm:t>
        <a:bodyPr/>
        <a:lstStyle/>
        <a:p>
          <a:endParaRPr lang="ru-RU"/>
        </a:p>
      </dgm:t>
    </dgm:pt>
    <dgm:pt modelId="{A60D4AAA-5770-4DF7-A3D4-CDDA60DE7652}" type="pres">
      <dgm:prSet presAssocID="{906AA4EA-D7F3-4263-B8CF-D963DFB836DC}" presName="parentText" presStyleLbl="node1" presStyleIdx="0" presStyleCnt="7">
        <dgm:presLayoutVars>
          <dgm:chMax val="0"/>
          <dgm:bulletEnabled val="1"/>
        </dgm:presLayoutVars>
      </dgm:prSet>
      <dgm:spPr/>
      <dgm:t>
        <a:bodyPr/>
        <a:lstStyle/>
        <a:p>
          <a:endParaRPr lang="ru-RU"/>
        </a:p>
      </dgm:t>
    </dgm:pt>
    <dgm:pt modelId="{DEDE704B-6F2E-4A8A-AAA3-591241A0A006}" type="pres">
      <dgm:prSet presAssocID="{6B5E4623-48A8-443A-86C3-85924F081352}" presName="spacer" presStyleCnt="0"/>
      <dgm:spPr/>
    </dgm:pt>
    <dgm:pt modelId="{82FFFC63-367D-4493-A76F-20D2F27234DD}" type="pres">
      <dgm:prSet presAssocID="{F81D5073-C14F-4723-9142-29CDBBAD7EC9}" presName="parentText" presStyleLbl="node1" presStyleIdx="1" presStyleCnt="7">
        <dgm:presLayoutVars>
          <dgm:chMax val="0"/>
          <dgm:bulletEnabled val="1"/>
        </dgm:presLayoutVars>
      </dgm:prSet>
      <dgm:spPr/>
      <dgm:t>
        <a:bodyPr/>
        <a:lstStyle/>
        <a:p>
          <a:endParaRPr lang="ru-RU"/>
        </a:p>
      </dgm:t>
    </dgm:pt>
    <dgm:pt modelId="{E9C79BB1-D465-4570-A323-DA3FDA268307}" type="pres">
      <dgm:prSet presAssocID="{445217A3-D99E-4EC2-A9B1-06609C1E5B50}" presName="spacer" presStyleCnt="0"/>
      <dgm:spPr/>
    </dgm:pt>
    <dgm:pt modelId="{40CDD0B3-9AD3-4630-B9A6-A063FFBAFDC7}" type="pres">
      <dgm:prSet presAssocID="{5A3AC03C-169F-4001-8013-ED7078EBEA1E}" presName="parentText" presStyleLbl="node1" presStyleIdx="2" presStyleCnt="7">
        <dgm:presLayoutVars>
          <dgm:chMax val="0"/>
          <dgm:bulletEnabled val="1"/>
        </dgm:presLayoutVars>
      </dgm:prSet>
      <dgm:spPr/>
      <dgm:t>
        <a:bodyPr/>
        <a:lstStyle/>
        <a:p>
          <a:endParaRPr lang="ru-RU"/>
        </a:p>
      </dgm:t>
    </dgm:pt>
    <dgm:pt modelId="{A6AA7A0A-E3B5-4ECE-92E0-CD7BC6C0C7D3}" type="pres">
      <dgm:prSet presAssocID="{6A77FEB0-DAF8-4513-BF58-2C22AB485329}" presName="spacer" presStyleCnt="0"/>
      <dgm:spPr/>
    </dgm:pt>
    <dgm:pt modelId="{7875BD15-BBB8-43B5-941E-A962F98D7FFF}" type="pres">
      <dgm:prSet presAssocID="{C188F39B-82A9-4052-BB9B-CDB9FCFB1336}" presName="parentText" presStyleLbl="node1" presStyleIdx="3" presStyleCnt="7">
        <dgm:presLayoutVars>
          <dgm:chMax val="0"/>
          <dgm:bulletEnabled val="1"/>
        </dgm:presLayoutVars>
      </dgm:prSet>
      <dgm:spPr/>
      <dgm:t>
        <a:bodyPr/>
        <a:lstStyle/>
        <a:p>
          <a:endParaRPr lang="ru-RU"/>
        </a:p>
      </dgm:t>
    </dgm:pt>
    <dgm:pt modelId="{A4B71965-9906-4E9E-898B-048B9FAB606A}" type="pres">
      <dgm:prSet presAssocID="{34C7EB26-5885-4EF2-B313-05C6F46896A5}" presName="spacer" presStyleCnt="0"/>
      <dgm:spPr/>
    </dgm:pt>
    <dgm:pt modelId="{F6FAA27F-DFCB-4AFB-BFBF-9557B5064F63}" type="pres">
      <dgm:prSet presAssocID="{44374606-9F27-435A-B8C7-BEC6D76EA81F}" presName="parentText" presStyleLbl="node1" presStyleIdx="4" presStyleCnt="7">
        <dgm:presLayoutVars>
          <dgm:chMax val="0"/>
          <dgm:bulletEnabled val="1"/>
        </dgm:presLayoutVars>
      </dgm:prSet>
      <dgm:spPr/>
      <dgm:t>
        <a:bodyPr/>
        <a:lstStyle/>
        <a:p>
          <a:endParaRPr lang="ru-RU"/>
        </a:p>
      </dgm:t>
    </dgm:pt>
    <dgm:pt modelId="{9A9A73E1-2E68-4768-8648-24F94F52805A}" type="pres">
      <dgm:prSet presAssocID="{DC410A02-825C-4AF6-87FC-FE22DB2CB56E}" presName="spacer" presStyleCnt="0"/>
      <dgm:spPr/>
    </dgm:pt>
    <dgm:pt modelId="{A2F531D6-A38F-467C-BCFF-E852C60B54F2}" type="pres">
      <dgm:prSet presAssocID="{45EE6B08-468C-4E03-8826-5E1A411D976D}" presName="parentText" presStyleLbl="node1" presStyleIdx="5" presStyleCnt="7">
        <dgm:presLayoutVars>
          <dgm:chMax val="0"/>
          <dgm:bulletEnabled val="1"/>
        </dgm:presLayoutVars>
      </dgm:prSet>
      <dgm:spPr/>
      <dgm:t>
        <a:bodyPr/>
        <a:lstStyle/>
        <a:p>
          <a:endParaRPr lang="ru-RU"/>
        </a:p>
      </dgm:t>
    </dgm:pt>
    <dgm:pt modelId="{2B81B808-175E-4425-961D-86AC6BFE9EA5}" type="pres">
      <dgm:prSet presAssocID="{C44677EA-F6A1-4320-9D3A-E0F0E7884277}" presName="spacer" presStyleCnt="0"/>
      <dgm:spPr/>
    </dgm:pt>
    <dgm:pt modelId="{35CC3A9B-978B-47E9-A858-469008BDBC51}" type="pres">
      <dgm:prSet presAssocID="{7FF9BEE7-5EAC-479A-838A-CD0C302419DD}" presName="parentText" presStyleLbl="node1" presStyleIdx="6" presStyleCnt="7">
        <dgm:presLayoutVars>
          <dgm:chMax val="0"/>
          <dgm:bulletEnabled val="1"/>
        </dgm:presLayoutVars>
      </dgm:prSet>
      <dgm:spPr/>
      <dgm:t>
        <a:bodyPr/>
        <a:lstStyle/>
        <a:p>
          <a:endParaRPr lang="ru-RU"/>
        </a:p>
      </dgm:t>
    </dgm:pt>
  </dgm:ptLst>
  <dgm:cxnLst>
    <dgm:cxn modelId="{4F565EBD-265D-4AC4-AD3C-08BFD004AA77}" srcId="{3407BBF3-A72B-43E4-AB48-C40AD5971720}" destId="{7FF9BEE7-5EAC-479A-838A-CD0C302419DD}" srcOrd="6" destOrd="0" parTransId="{E76124D4-91C1-447C-8020-715B01A9C795}" sibTransId="{C512B810-6C90-4DDD-93F8-A3364C26DEC0}"/>
    <dgm:cxn modelId="{D0326A30-7699-4AD4-A6B0-4AE20E14C0C4}" type="presOf" srcId="{F81D5073-C14F-4723-9142-29CDBBAD7EC9}" destId="{82FFFC63-367D-4493-A76F-20D2F27234DD}" srcOrd="0" destOrd="0" presId="urn:microsoft.com/office/officeart/2005/8/layout/vList2"/>
    <dgm:cxn modelId="{38B74DB0-7645-4DAC-9F75-3E1B86D1BA8B}" srcId="{3407BBF3-A72B-43E4-AB48-C40AD5971720}" destId="{906AA4EA-D7F3-4263-B8CF-D963DFB836DC}" srcOrd="0" destOrd="0" parTransId="{E630C5F7-B799-4F0D-854D-EBBF29EF046C}" sibTransId="{6B5E4623-48A8-443A-86C3-85924F081352}"/>
    <dgm:cxn modelId="{446AB5A6-2C22-4B4C-8E97-505D5C41AD41}" type="presOf" srcId="{5A3AC03C-169F-4001-8013-ED7078EBEA1E}" destId="{40CDD0B3-9AD3-4630-B9A6-A063FFBAFDC7}" srcOrd="0" destOrd="0" presId="urn:microsoft.com/office/officeart/2005/8/layout/vList2"/>
    <dgm:cxn modelId="{812FEEB0-1FCE-4349-A962-9ADF8B31ACFB}" srcId="{3407BBF3-A72B-43E4-AB48-C40AD5971720}" destId="{C188F39B-82A9-4052-BB9B-CDB9FCFB1336}" srcOrd="3" destOrd="0" parTransId="{3EF12C3C-32A0-4F00-95FD-D65D7821B229}" sibTransId="{34C7EB26-5885-4EF2-B313-05C6F46896A5}"/>
    <dgm:cxn modelId="{B66EC902-E1F6-491A-8584-05C486FBE777}" srcId="{3407BBF3-A72B-43E4-AB48-C40AD5971720}" destId="{F81D5073-C14F-4723-9142-29CDBBAD7EC9}" srcOrd="1" destOrd="0" parTransId="{67F3D4EC-4D18-4DCE-90D5-31FF00BFAB0F}" sibTransId="{445217A3-D99E-4EC2-A9B1-06609C1E5B50}"/>
    <dgm:cxn modelId="{B47D91FA-7D3F-42E6-A033-956358DB7C52}" type="presOf" srcId="{45EE6B08-468C-4E03-8826-5E1A411D976D}" destId="{A2F531D6-A38F-467C-BCFF-E852C60B54F2}" srcOrd="0" destOrd="0" presId="urn:microsoft.com/office/officeart/2005/8/layout/vList2"/>
    <dgm:cxn modelId="{909DFE90-70B5-4AD8-A658-CDC7A2452E48}" type="presOf" srcId="{44374606-9F27-435A-B8C7-BEC6D76EA81F}" destId="{F6FAA27F-DFCB-4AFB-BFBF-9557B5064F63}" srcOrd="0" destOrd="0" presId="urn:microsoft.com/office/officeart/2005/8/layout/vList2"/>
    <dgm:cxn modelId="{B2ABCAC8-6655-4B23-81AB-8591D2DC0453}" type="presOf" srcId="{C188F39B-82A9-4052-BB9B-CDB9FCFB1336}" destId="{7875BD15-BBB8-43B5-941E-A962F98D7FFF}" srcOrd="0" destOrd="0" presId="urn:microsoft.com/office/officeart/2005/8/layout/vList2"/>
    <dgm:cxn modelId="{B765AEB9-0A4E-454A-B40A-F4D277C106CB}" type="presOf" srcId="{3407BBF3-A72B-43E4-AB48-C40AD5971720}" destId="{20273654-985B-4182-A485-AC24791F75BC}" srcOrd="0" destOrd="0" presId="urn:microsoft.com/office/officeart/2005/8/layout/vList2"/>
    <dgm:cxn modelId="{1FAE9807-7942-4FA0-AB2F-3F121A48F0C2}" type="presOf" srcId="{906AA4EA-D7F3-4263-B8CF-D963DFB836DC}" destId="{A60D4AAA-5770-4DF7-A3D4-CDDA60DE7652}" srcOrd="0" destOrd="0" presId="urn:microsoft.com/office/officeart/2005/8/layout/vList2"/>
    <dgm:cxn modelId="{27E03587-51A5-4157-B945-C2DAEEB11C6C}" srcId="{3407BBF3-A72B-43E4-AB48-C40AD5971720}" destId="{5A3AC03C-169F-4001-8013-ED7078EBEA1E}" srcOrd="2" destOrd="0" parTransId="{DEC0C689-56BC-430F-B45E-FFD98101F374}" sibTransId="{6A77FEB0-DAF8-4513-BF58-2C22AB485329}"/>
    <dgm:cxn modelId="{8095DC1F-B7EF-447A-942F-0907001EC476}" type="presOf" srcId="{7FF9BEE7-5EAC-479A-838A-CD0C302419DD}" destId="{35CC3A9B-978B-47E9-A858-469008BDBC51}" srcOrd="0" destOrd="0" presId="urn:microsoft.com/office/officeart/2005/8/layout/vList2"/>
    <dgm:cxn modelId="{B54D1816-9929-4F14-9002-ED42B710715A}" srcId="{3407BBF3-A72B-43E4-AB48-C40AD5971720}" destId="{44374606-9F27-435A-B8C7-BEC6D76EA81F}" srcOrd="4" destOrd="0" parTransId="{D3F07BBC-96E1-4A20-951C-D7867DFCCBA1}" sibTransId="{DC410A02-825C-4AF6-87FC-FE22DB2CB56E}"/>
    <dgm:cxn modelId="{6DB4980D-3B66-456B-9134-5487B6BA2EF7}" srcId="{3407BBF3-A72B-43E4-AB48-C40AD5971720}" destId="{45EE6B08-468C-4E03-8826-5E1A411D976D}" srcOrd="5" destOrd="0" parTransId="{B62DBA0B-1CCB-45C0-9D78-F362005E9C80}" sibTransId="{C44677EA-F6A1-4320-9D3A-E0F0E7884277}"/>
    <dgm:cxn modelId="{01B79E04-F60E-4BA9-BFA6-B69E9165F6A2}" type="presParOf" srcId="{20273654-985B-4182-A485-AC24791F75BC}" destId="{A60D4AAA-5770-4DF7-A3D4-CDDA60DE7652}" srcOrd="0" destOrd="0" presId="urn:microsoft.com/office/officeart/2005/8/layout/vList2"/>
    <dgm:cxn modelId="{500FABEB-9A63-4D04-8250-0EBB21AAFF3A}" type="presParOf" srcId="{20273654-985B-4182-A485-AC24791F75BC}" destId="{DEDE704B-6F2E-4A8A-AAA3-591241A0A006}" srcOrd="1" destOrd="0" presId="urn:microsoft.com/office/officeart/2005/8/layout/vList2"/>
    <dgm:cxn modelId="{3F7B84BA-761C-425F-810A-906D51B99A0F}" type="presParOf" srcId="{20273654-985B-4182-A485-AC24791F75BC}" destId="{82FFFC63-367D-4493-A76F-20D2F27234DD}" srcOrd="2" destOrd="0" presId="urn:microsoft.com/office/officeart/2005/8/layout/vList2"/>
    <dgm:cxn modelId="{1E67ABA8-2F1E-4FB6-9EE2-517E26A55204}" type="presParOf" srcId="{20273654-985B-4182-A485-AC24791F75BC}" destId="{E9C79BB1-D465-4570-A323-DA3FDA268307}" srcOrd="3" destOrd="0" presId="urn:microsoft.com/office/officeart/2005/8/layout/vList2"/>
    <dgm:cxn modelId="{6A176983-44AF-4287-A12E-91B90F542332}" type="presParOf" srcId="{20273654-985B-4182-A485-AC24791F75BC}" destId="{40CDD0B3-9AD3-4630-B9A6-A063FFBAFDC7}" srcOrd="4" destOrd="0" presId="urn:microsoft.com/office/officeart/2005/8/layout/vList2"/>
    <dgm:cxn modelId="{985E73F3-98A9-40AF-95FB-C85F10D86702}" type="presParOf" srcId="{20273654-985B-4182-A485-AC24791F75BC}" destId="{A6AA7A0A-E3B5-4ECE-92E0-CD7BC6C0C7D3}" srcOrd="5" destOrd="0" presId="urn:microsoft.com/office/officeart/2005/8/layout/vList2"/>
    <dgm:cxn modelId="{DAFEE8DB-9AF0-4917-9B58-E9DC55375407}" type="presParOf" srcId="{20273654-985B-4182-A485-AC24791F75BC}" destId="{7875BD15-BBB8-43B5-941E-A962F98D7FFF}" srcOrd="6" destOrd="0" presId="urn:microsoft.com/office/officeart/2005/8/layout/vList2"/>
    <dgm:cxn modelId="{23EB8E1D-57AF-40EC-BA5F-39B9E32247FE}" type="presParOf" srcId="{20273654-985B-4182-A485-AC24791F75BC}" destId="{A4B71965-9906-4E9E-898B-048B9FAB606A}" srcOrd="7" destOrd="0" presId="urn:microsoft.com/office/officeart/2005/8/layout/vList2"/>
    <dgm:cxn modelId="{48443F79-B03F-45E8-8D6E-1C2D0D9795F6}" type="presParOf" srcId="{20273654-985B-4182-A485-AC24791F75BC}" destId="{F6FAA27F-DFCB-4AFB-BFBF-9557B5064F63}" srcOrd="8" destOrd="0" presId="urn:microsoft.com/office/officeart/2005/8/layout/vList2"/>
    <dgm:cxn modelId="{96FE15E3-20C3-4B7B-8809-B47058A36438}" type="presParOf" srcId="{20273654-985B-4182-A485-AC24791F75BC}" destId="{9A9A73E1-2E68-4768-8648-24F94F52805A}" srcOrd="9" destOrd="0" presId="urn:microsoft.com/office/officeart/2005/8/layout/vList2"/>
    <dgm:cxn modelId="{1BC5F387-B8DF-44D6-B4AA-5AC9ABB426A8}" type="presParOf" srcId="{20273654-985B-4182-A485-AC24791F75BC}" destId="{A2F531D6-A38F-467C-BCFF-E852C60B54F2}" srcOrd="10" destOrd="0" presId="urn:microsoft.com/office/officeart/2005/8/layout/vList2"/>
    <dgm:cxn modelId="{E1C9C43F-C6B7-4811-B982-D44FEA42F5FE}" type="presParOf" srcId="{20273654-985B-4182-A485-AC24791F75BC}" destId="{2B81B808-175E-4425-961D-86AC6BFE9EA5}" srcOrd="11" destOrd="0" presId="urn:microsoft.com/office/officeart/2005/8/layout/vList2"/>
    <dgm:cxn modelId="{9CC656F7-D01A-4387-A235-CE464BFFED65}" type="presParOf" srcId="{20273654-985B-4182-A485-AC24791F75BC}" destId="{35CC3A9B-978B-47E9-A858-469008BDBC51}"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0EFE88-B2FE-4572-A1D6-28EB9C94B1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25546F0-C934-4C14-8181-2F3B1F77E472}">
      <dgm:prSet/>
      <dgm:spPr/>
      <dgm:t>
        <a:bodyPr/>
        <a:lstStyle/>
        <a:p>
          <a:pPr rtl="0"/>
          <a:r>
            <a:rPr lang="ru-RU" dirty="0" smtClean="0"/>
            <a:t>ПАК позволяет провести расчет непосредственно у стеллажа, однако при этом не гарантируется заявленная точность и скорость расчета. </a:t>
          </a:r>
          <a:endParaRPr lang="ru-RU" dirty="0"/>
        </a:p>
      </dgm:t>
    </dgm:pt>
    <dgm:pt modelId="{36799DF3-74CF-4A5F-B1CA-758E49BFDA4B}" type="parTrans" cxnId="{F5B20CC0-C702-458E-B9DA-9036A5E3F3CB}">
      <dgm:prSet/>
      <dgm:spPr/>
      <dgm:t>
        <a:bodyPr/>
        <a:lstStyle/>
        <a:p>
          <a:endParaRPr lang="ru-RU"/>
        </a:p>
      </dgm:t>
    </dgm:pt>
    <dgm:pt modelId="{0180279A-0E60-4FE0-B72C-FED34AC05B8C}" type="sibTrans" cxnId="{F5B20CC0-C702-458E-B9DA-9036A5E3F3CB}">
      <dgm:prSet/>
      <dgm:spPr/>
      <dgm:t>
        <a:bodyPr/>
        <a:lstStyle/>
        <a:p>
          <a:endParaRPr lang="ru-RU"/>
        </a:p>
      </dgm:t>
    </dgm:pt>
    <dgm:pt modelId="{A986D054-1449-4810-BF4B-24BAC9189FC1}">
      <dgm:prSet/>
      <dgm:spPr/>
      <dgm:t>
        <a:bodyPr/>
        <a:lstStyle/>
        <a:p>
          <a:pPr rtl="0"/>
          <a:r>
            <a:rPr lang="ru-RU" smtClean="0"/>
            <a:t>Рекомендуемая процедура замера:</a:t>
          </a:r>
          <a:endParaRPr lang="ru-RU"/>
        </a:p>
      </dgm:t>
    </dgm:pt>
    <dgm:pt modelId="{1E32F0FB-FF74-4766-93A6-8EF252A5C93B}" type="parTrans" cxnId="{2AE41B04-7743-423E-A97A-FD54A365FA33}">
      <dgm:prSet/>
      <dgm:spPr/>
      <dgm:t>
        <a:bodyPr/>
        <a:lstStyle/>
        <a:p>
          <a:endParaRPr lang="ru-RU"/>
        </a:p>
      </dgm:t>
    </dgm:pt>
    <dgm:pt modelId="{A03D53ED-69A9-44D8-8A2D-57FF52FA10CB}" type="sibTrans" cxnId="{2AE41B04-7743-423E-A97A-FD54A365FA33}">
      <dgm:prSet/>
      <dgm:spPr/>
      <dgm:t>
        <a:bodyPr/>
        <a:lstStyle/>
        <a:p>
          <a:endParaRPr lang="ru-RU"/>
        </a:p>
      </dgm:t>
    </dgm:pt>
    <dgm:pt modelId="{D58DEE40-464A-4C3A-BF20-4AD1B9BF3B92}">
      <dgm:prSet/>
      <dgm:spPr/>
      <dgm:t>
        <a:bodyPr/>
        <a:lstStyle/>
        <a:p>
          <a:pPr algn="l" rtl="0"/>
          <a:r>
            <a:rPr lang="ru-RU" dirty="0" smtClean="0">
              <a:solidFill>
                <a:srgbClr val="002060"/>
              </a:solidFill>
            </a:rPr>
            <a:t>производится фотографирование стеллажей с одновременным созданием объекта «Расчет» в</a:t>
          </a:r>
          <a:r>
            <a:rPr lang="en-US" dirty="0" smtClean="0">
              <a:solidFill>
                <a:srgbClr val="002060"/>
              </a:solidFill>
            </a:rPr>
            <a:t> </a:t>
          </a:r>
          <a:r>
            <a:rPr lang="ru-RU" dirty="0" smtClean="0">
              <a:solidFill>
                <a:srgbClr val="002060"/>
              </a:solidFill>
            </a:rPr>
            <a:t>программном обеспечении УБДРКОПФ</a:t>
          </a:r>
          <a:r>
            <a:rPr lang="en-US" dirty="0" smtClean="0">
              <a:solidFill>
                <a:srgbClr val="002060"/>
              </a:solidFill>
            </a:rPr>
            <a:t>;</a:t>
          </a:r>
          <a:endParaRPr lang="ru-RU" dirty="0">
            <a:solidFill>
              <a:srgbClr val="002060"/>
            </a:solidFill>
          </a:endParaRPr>
        </a:p>
      </dgm:t>
    </dgm:pt>
    <dgm:pt modelId="{73871DC5-7383-44AB-A2B3-8ED074D94582}" type="parTrans" cxnId="{174C8A20-A50F-4F6F-AC8F-C1B56A4A8ADB}">
      <dgm:prSet/>
      <dgm:spPr/>
      <dgm:t>
        <a:bodyPr/>
        <a:lstStyle/>
        <a:p>
          <a:endParaRPr lang="ru-RU"/>
        </a:p>
      </dgm:t>
    </dgm:pt>
    <dgm:pt modelId="{E2F91C9D-C04E-4622-93B6-7DA754CC6175}" type="sibTrans" cxnId="{174C8A20-A50F-4F6F-AC8F-C1B56A4A8ADB}">
      <dgm:prSet/>
      <dgm:spPr/>
      <dgm:t>
        <a:bodyPr/>
        <a:lstStyle/>
        <a:p>
          <a:endParaRPr lang="ru-RU"/>
        </a:p>
      </dgm:t>
    </dgm:pt>
    <dgm:pt modelId="{F49635FC-854A-4F1B-850A-7F2948E538C7}">
      <dgm:prSet/>
      <dgm:spPr/>
      <dgm:t>
        <a:bodyPr/>
        <a:lstStyle/>
        <a:p>
          <a:pPr algn="l" rtl="0"/>
          <a:r>
            <a:rPr lang="ru-RU" dirty="0" smtClean="0">
              <a:solidFill>
                <a:srgbClr val="002060"/>
              </a:solidFill>
            </a:rPr>
            <a:t>планшет приносится на рабочее место оснащенное столом, к планшету подключается манипулятор</a:t>
          </a:r>
          <a:r>
            <a:rPr lang="en-US" dirty="0" smtClean="0">
              <a:solidFill>
                <a:srgbClr val="002060"/>
              </a:solidFill>
            </a:rPr>
            <a:t> </a:t>
          </a:r>
          <a:r>
            <a:rPr lang="ru-RU" dirty="0" smtClean="0">
              <a:solidFill>
                <a:srgbClr val="002060"/>
              </a:solidFill>
            </a:rPr>
            <a:t>мышь и производятся расчеты количества труб на основании ранее собранной информации</a:t>
          </a:r>
          <a:r>
            <a:rPr lang="en-US" dirty="0" smtClean="0">
              <a:solidFill>
                <a:srgbClr val="002060"/>
              </a:solidFill>
            </a:rPr>
            <a:t>;</a:t>
          </a:r>
          <a:endParaRPr lang="ru-RU" dirty="0">
            <a:solidFill>
              <a:srgbClr val="002060"/>
            </a:solidFill>
          </a:endParaRPr>
        </a:p>
      </dgm:t>
    </dgm:pt>
    <dgm:pt modelId="{CC6AF02F-C9A8-430D-8EF6-0CB1ABD55467}" type="parTrans" cxnId="{6E229A43-8C94-434F-8D7E-0F808E695DC9}">
      <dgm:prSet/>
      <dgm:spPr/>
      <dgm:t>
        <a:bodyPr/>
        <a:lstStyle/>
        <a:p>
          <a:endParaRPr lang="ru-RU"/>
        </a:p>
      </dgm:t>
    </dgm:pt>
    <dgm:pt modelId="{21C198D9-834C-43A5-B81D-88EBD655C89D}" type="sibTrans" cxnId="{6E229A43-8C94-434F-8D7E-0F808E695DC9}">
      <dgm:prSet/>
      <dgm:spPr/>
      <dgm:t>
        <a:bodyPr/>
        <a:lstStyle/>
        <a:p>
          <a:endParaRPr lang="ru-RU"/>
        </a:p>
      </dgm:t>
    </dgm:pt>
    <dgm:pt modelId="{327A64CF-D857-43A2-B91F-AE2CFE64CAAE}">
      <dgm:prSet/>
      <dgm:spPr/>
      <dgm:t>
        <a:bodyPr/>
        <a:lstStyle/>
        <a:p>
          <a:pPr algn="l" rtl="0"/>
          <a:r>
            <a:rPr lang="ru-RU" dirty="0" smtClean="0">
              <a:solidFill>
                <a:srgbClr val="002060"/>
              </a:solidFill>
            </a:rPr>
            <a:t>при проведении расчета оператор должен иметь устойчивые навыки</a:t>
          </a:r>
          <a:r>
            <a:rPr lang="en-US" dirty="0" smtClean="0">
              <a:solidFill>
                <a:srgbClr val="002060"/>
              </a:solidFill>
            </a:rPr>
            <a:t> </a:t>
          </a:r>
          <a:r>
            <a:rPr lang="ru-RU" dirty="0" smtClean="0">
              <a:solidFill>
                <a:srgbClr val="002060"/>
              </a:solidFill>
            </a:rPr>
            <a:t>работы с программным</a:t>
          </a:r>
          <a:r>
            <a:rPr lang="en-US" dirty="0" smtClean="0">
              <a:solidFill>
                <a:srgbClr val="002060"/>
              </a:solidFill>
            </a:rPr>
            <a:t> </a:t>
          </a:r>
          <a:r>
            <a:rPr lang="ru-RU" dirty="0" smtClean="0">
              <a:solidFill>
                <a:srgbClr val="002060"/>
              </a:solidFill>
            </a:rPr>
            <a:t>обеспечением УБДРКОПФ, соблюдать процедуру замера, описанную в руководстве пользователя.</a:t>
          </a:r>
          <a:endParaRPr lang="ru-RU" dirty="0">
            <a:solidFill>
              <a:srgbClr val="002060"/>
            </a:solidFill>
          </a:endParaRPr>
        </a:p>
      </dgm:t>
    </dgm:pt>
    <dgm:pt modelId="{B5FBD1D4-F8A8-4842-9A73-DD868A2C9622}" type="parTrans" cxnId="{FC60E7D6-D6A5-4E85-B274-7DDDA55D931E}">
      <dgm:prSet/>
      <dgm:spPr/>
      <dgm:t>
        <a:bodyPr/>
        <a:lstStyle/>
        <a:p>
          <a:endParaRPr lang="ru-RU"/>
        </a:p>
      </dgm:t>
    </dgm:pt>
    <dgm:pt modelId="{867F52DA-042D-4ED7-BD3F-80DEFE92E684}" type="sibTrans" cxnId="{FC60E7D6-D6A5-4E85-B274-7DDDA55D931E}">
      <dgm:prSet/>
      <dgm:spPr/>
      <dgm:t>
        <a:bodyPr/>
        <a:lstStyle/>
        <a:p>
          <a:endParaRPr lang="ru-RU"/>
        </a:p>
      </dgm:t>
    </dgm:pt>
    <dgm:pt modelId="{EC263285-990D-4697-ADA5-9296D3CF5500}">
      <dgm:prSet/>
      <dgm:spPr/>
      <dgm:t>
        <a:bodyPr/>
        <a:lstStyle/>
        <a:p>
          <a:pPr algn="l" rtl="0"/>
          <a:endParaRPr lang="ru-RU">
            <a:solidFill>
              <a:srgbClr val="002060"/>
            </a:solidFill>
          </a:endParaRPr>
        </a:p>
      </dgm:t>
    </dgm:pt>
    <dgm:pt modelId="{00880A55-E862-40A1-AC28-B5976AA22CEC}" type="parTrans" cxnId="{9FCE1CA3-7133-4949-A846-2D07C9FDB657}">
      <dgm:prSet/>
      <dgm:spPr/>
      <dgm:t>
        <a:bodyPr/>
        <a:lstStyle/>
        <a:p>
          <a:endParaRPr lang="ru-RU"/>
        </a:p>
      </dgm:t>
    </dgm:pt>
    <dgm:pt modelId="{5CAB4BF3-9DD7-4D73-BE84-52997491C72C}" type="sibTrans" cxnId="{9FCE1CA3-7133-4949-A846-2D07C9FDB657}">
      <dgm:prSet/>
      <dgm:spPr/>
      <dgm:t>
        <a:bodyPr/>
        <a:lstStyle/>
        <a:p>
          <a:endParaRPr lang="ru-RU"/>
        </a:p>
      </dgm:t>
    </dgm:pt>
    <dgm:pt modelId="{944E53A9-55A2-40AD-BAF7-F5C2B6A9C177}" type="pres">
      <dgm:prSet presAssocID="{780EFE88-B2FE-4572-A1D6-28EB9C94B11B}" presName="linear" presStyleCnt="0">
        <dgm:presLayoutVars>
          <dgm:animLvl val="lvl"/>
          <dgm:resizeHandles val="exact"/>
        </dgm:presLayoutVars>
      </dgm:prSet>
      <dgm:spPr/>
      <dgm:t>
        <a:bodyPr/>
        <a:lstStyle/>
        <a:p>
          <a:endParaRPr lang="ru-RU"/>
        </a:p>
      </dgm:t>
    </dgm:pt>
    <dgm:pt modelId="{33F010B9-D7B8-4BD7-85EB-CD4E4540C7E4}" type="pres">
      <dgm:prSet presAssocID="{A25546F0-C934-4C14-8181-2F3B1F77E472}" presName="parentText" presStyleLbl="node1" presStyleIdx="0" presStyleCnt="2">
        <dgm:presLayoutVars>
          <dgm:chMax val="0"/>
          <dgm:bulletEnabled val="1"/>
        </dgm:presLayoutVars>
      </dgm:prSet>
      <dgm:spPr/>
      <dgm:t>
        <a:bodyPr/>
        <a:lstStyle/>
        <a:p>
          <a:endParaRPr lang="ru-RU"/>
        </a:p>
      </dgm:t>
    </dgm:pt>
    <dgm:pt modelId="{4108086B-F193-43FD-B1BB-613BB397E061}" type="pres">
      <dgm:prSet presAssocID="{0180279A-0E60-4FE0-B72C-FED34AC05B8C}" presName="spacer" presStyleCnt="0"/>
      <dgm:spPr/>
    </dgm:pt>
    <dgm:pt modelId="{9C6EFE65-BE9A-43AF-A11F-0FD40B5B9C50}" type="pres">
      <dgm:prSet presAssocID="{A986D054-1449-4810-BF4B-24BAC9189FC1}" presName="parentText" presStyleLbl="node1" presStyleIdx="1" presStyleCnt="2">
        <dgm:presLayoutVars>
          <dgm:chMax val="0"/>
          <dgm:bulletEnabled val="1"/>
        </dgm:presLayoutVars>
      </dgm:prSet>
      <dgm:spPr/>
      <dgm:t>
        <a:bodyPr/>
        <a:lstStyle/>
        <a:p>
          <a:endParaRPr lang="ru-RU"/>
        </a:p>
      </dgm:t>
    </dgm:pt>
    <dgm:pt modelId="{9CF1B2F4-A3D8-431A-9DDB-7C353550CE85}" type="pres">
      <dgm:prSet presAssocID="{A986D054-1449-4810-BF4B-24BAC9189FC1}" presName="childText" presStyleLbl="revTx" presStyleIdx="0" presStyleCnt="1">
        <dgm:presLayoutVars>
          <dgm:bulletEnabled val="1"/>
        </dgm:presLayoutVars>
      </dgm:prSet>
      <dgm:spPr/>
      <dgm:t>
        <a:bodyPr/>
        <a:lstStyle/>
        <a:p>
          <a:endParaRPr lang="ru-RU"/>
        </a:p>
      </dgm:t>
    </dgm:pt>
  </dgm:ptLst>
  <dgm:cxnLst>
    <dgm:cxn modelId="{9FCE1CA3-7133-4949-A846-2D07C9FDB657}" srcId="{A986D054-1449-4810-BF4B-24BAC9189FC1}" destId="{EC263285-990D-4697-ADA5-9296D3CF5500}" srcOrd="3" destOrd="0" parTransId="{00880A55-E862-40A1-AC28-B5976AA22CEC}" sibTransId="{5CAB4BF3-9DD7-4D73-BE84-52997491C72C}"/>
    <dgm:cxn modelId="{804B4060-6CD2-49CA-85FB-B0505CB2B8D5}" type="presOf" srcId="{327A64CF-D857-43A2-B91F-AE2CFE64CAAE}" destId="{9CF1B2F4-A3D8-431A-9DDB-7C353550CE85}" srcOrd="0" destOrd="2" presId="urn:microsoft.com/office/officeart/2005/8/layout/vList2"/>
    <dgm:cxn modelId="{CE0F18BF-33F5-411B-B996-A9B629E31021}" type="presOf" srcId="{EC263285-990D-4697-ADA5-9296D3CF5500}" destId="{9CF1B2F4-A3D8-431A-9DDB-7C353550CE85}" srcOrd="0" destOrd="3" presId="urn:microsoft.com/office/officeart/2005/8/layout/vList2"/>
    <dgm:cxn modelId="{174C8A20-A50F-4F6F-AC8F-C1B56A4A8ADB}" srcId="{A986D054-1449-4810-BF4B-24BAC9189FC1}" destId="{D58DEE40-464A-4C3A-BF20-4AD1B9BF3B92}" srcOrd="0" destOrd="0" parTransId="{73871DC5-7383-44AB-A2B3-8ED074D94582}" sibTransId="{E2F91C9D-C04E-4622-93B6-7DA754CC6175}"/>
    <dgm:cxn modelId="{F5B20CC0-C702-458E-B9DA-9036A5E3F3CB}" srcId="{780EFE88-B2FE-4572-A1D6-28EB9C94B11B}" destId="{A25546F0-C934-4C14-8181-2F3B1F77E472}" srcOrd="0" destOrd="0" parTransId="{36799DF3-74CF-4A5F-B1CA-758E49BFDA4B}" sibTransId="{0180279A-0E60-4FE0-B72C-FED34AC05B8C}"/>
    <dgm:cxn modelId="{2AE41B04-7743-423E-A97A-FD54A365FA33}" srcId="{780EFE88-B2FE-4572-A1D6-28EB9C94B11B}" destId="{A986D054-1449-4810-BF4B-24BAC9189FC1}" srcOrd="1" destOrd="0" parTransId="{1E32F0FB-FF74-4766-93A6-8EF252A5C93B}" sibTransId="{A03D53ED-69A9-44D8-8A2D-57FF52FA10CB}"/>
    <dgm:cxn modelId="{4EB736B8-7787-4172-A560-73A7FAE19AA9}" type="presOf" srcId="{780EFE88-B2FE-4572-A1D6-28EB9C94B11B}" destId="{944E53A9-55A2-40AD-BAF7-F5C2B6A9C177}" srcOrd="0" destOrd="0" presId="urn:microsoft.com/office/officeart/2005/8/layout/vList2"/>
    <dgm:cxn modelId="{E89C714B-3C95-455A-B299-160654923186}" type="presOf" srcId="{A25546F0-C934-4C14-8181-2F3B1F77E472}" destId="{33F010B9-D7B8-4BD7-85EB-CD4E4540C7E4}" srcOrd="0" destOrd="0" presId="urn:microsoft.com/office/officeart/2005/8/layout/vList2"/>
    <dgm:cxn modelId="{55D771C9-8B6C-4551-A97E-1D4578E1926E}" type="presOf" srcId="{A986D054-1449-4810-BF4B-24BAC9189FC1}" destId="{9C6EFE65-BE9A-43AF-A11F-0FD40B5B9C50}" srcOrd="0" destOrd="0" presId="urn:microsoft.com/office/officeart/2005/8/layout/vList2"/>
    <dgm:cxn modelId="{6E229A43-8C94-434F-8D7E-0F808E695DC9}" srcId="{A986D054-1449-4810-BF4B-24BAC9189FC1}" destId="{F49635FC-854A-4F1B-850A-7F2948E538C7}" srcOrd="1" destOrd="0" parTransId="{CC6AF02F-C9A8-430D-8EF6-0CB1ABD55467}" sibTransId="{21C198D9-834C-43A5-B81D-88EBD655C89D}"/>
    <dgm:cxn modelId="{1EB7715D-5841-47A2-96D3-53AAB426A807}" type="presOf" srcId="{F49635FC-854A-4F1B-850A-7F2948E538C7}" destId="{9CF1B2F4-A3D8-431A-9DDB-7C353550CE85}" srcOrd="0" destOrd="1" presId="urn:microsoft.com/office/officeart/2005/8/layout/vList2"/>
    <dgm:cxn modelId="{FC60E7D6-D6A5-4E85-B274-7DDDA55D931E}" srcId="{A986D054-1449-4810-BF4B-24BAC9189FC1}" destId="{327A64CF-D857-43A2-B91F-AE2CFE64CAAE}" srcOrd="2" destOrd="0" parTransId="{B5FBD1D4-F8A8-4842-9A73-DD868A2C9622}" sibTransId="{867F52DA-042D-4ED7-BD3F-80DEFE92E684}"/>
    <dgm:cxn modelId="{0B9DE314-9C30-428C-B6C6-4C792CD31FB7}" type="presOf" srcId="{D58DEE40-464A-4C3A-BF20-4AD1B9BF3B92}" destId="{9CF1B2F4-A3D8-431A-9DDB-7C353550CE85}" srcOrd="0" destOrd="0" presId="urn:microsoft.com/office/officeart/2005/8/layout/vList2"/>
    <dgm:cxn modelId="{33D3E154-2260-4221-97B7-B3C09A2664B8}" type="presParOf" srcId="{944E53A9-55A2-40AD-BAF7-F5C2B6A9C177}" destId="{33F010B9-D7B8-4BD7-85EB-CD4E4540C7E4}" srcOrd="0" destOrd="0" presId="urn:microsoft.com/office/officeart/2005/8/layout/vList2"/>
    <dgm:cxn modelId="{AECA2488-98D7-4825-83F9-EB476F64DC5D}" type="presParOf" srcId="{944E53A9-55A2-40AD-BAF7-F5C2B6A9C177}" destId="{4108086B-F193-43FD-B1BB-613BB397E061}" srcOrd="1" destOrd="0" presId="urn:microsoft.com/office/officeart/2005/8/layout/vList2"/>
    <dgm:cxn modelId="{83B2889A-4301-4DA8-B512-727D02473A61}" type="presParOf" srcId="{944E53A9-55A2-40AD-BAF7-F5C2B6A9C177}" destId="{9C6EFE65-BE9A-43AF-A11F-0FD40B5B9C50}" srcOrd="2" destOrd="0" presId="urn:microsoft.com/office/officeart/2005/8/layout/vList2"/>
    <dgm:cxn modelId="{1AA72E2F-DAB4-4DD4-AE27-D9DE875B90C4}" type="presParOf" srcId="{944E53A9-55A2-40AD-BAF7-F5C2B6A9C177}" destId="{9CF1B2F4-A3D8-431A-9DDB-7C353550CE85}"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CFF3FF-D980-4AE2-AAF1-633EB07030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DA74633-8257-4688-ABC2-A2BE20DB845B}">
      <dgm:prSet/>
      <dgm:spPr/>
      <dgm:t>
        <a:bodyPr/>
        <a:lstStyle/>
        <a:p>
          <a:pPr rtl="0"/>
          <a:r>
            <a:rPr lang="ru-RU" smtClean="0"/>
            <a:t>Расчет этого стеллажа </a:t>
          </a:r>
          <a:r>
            <a:rPr lang="en-US" smtClean="0"/>
            <a:t>c </a:t>
          </a:r>
          <a:r>
            <a:rPr lang="ru-RU" smtClean="0"/>
            <a:t>956 трубами в программе </a:t>
          </a:r>
          <a:r>
            <a:rPr lang="en-US" smtClean="0"/>
            <a:t>Paint </a:t>
          </a:r>
          <a:r>
            <a:rPr lang="ru-RU" smtClean="0"/>
            <a:t>с имитацией шума в офисе, с отвлечением оператора небольшими вопросами по работе занял 28 минут 38 секунд, при этом оператор насчитал 934 трубы.</a:t>
          </a:r>
          <a:endParaRPr lang="ru-RU"/>
        </a:p>
      </dgm:t>
    </dgm:pt>
    <dgm:pt modelId="{66401EFE-D2A7-4D9D-921C-85F294E99976}" type="parTrans" cxnId="{42255C9F-F0A5-4D8F-93B2-E857B7507606}">
      <dgm:prSet/>
      <dgm:spPr/>
      <dgm:t>
        <a:bodyPr/>
        <a:lstStyle/>
        <a:p>
          <a:endParaRPr lang="ru-RU"/>
        </a:p>
      </dgm:t>
    </dgm:pt>
    <dgm:pt modelId="{7546EF95-03BE-4AEB-B74D-EB207536270E}" type="sibTrans" cxnId="{42255C9F-F0A5-4D8F-93B2-E857B7507606}">
      <dgm:prSet/>
      <dgm:spPr/>
      <dgm:t>
        <a:bodyPr/>
        <a:lstStyle/>
        <a:p>
          <a:endParaRPr lang="ru-RU"/>
        </a:p>
      </dgm:t>
    </dgm:pt>
    <dgm:pt modelId="{009C9078-9F2C-4F10-96DD-5C708E25EA3F}" type="pres">
      <dgm:prSet presAssocID="{2BCFF3FF-D980-4AE2-AAF1-633EB07030BE}" presName="linear" presStyleCnt="0">
        <dgm:presLayoutVars>
          <dgm:animLvl val="lvl"/>
          <dgm:resizeHandles val="exact"/>
        </dgm:presLayoutVars>
      </dgm:prSet>
      <dgm:spPr/>
      <dgm:t>
        <a:bodyPr/>
        <a:lstStyle/>
        <a:p>
          <a:endParaRPr lang="ru-RU"/>
        </a:p>
      </dgm:t>
    </dgm:pt>
    <dgm:pt modelId="{5285D3F6-A93D-42D5-93DE-D7F8CD8DB7C4}" type="pres">
      <dgm:prSet presAssocID="{0DA74633-8257-4688-ABC2-A2BE20DB845B}" presName="parentText" presStyleLbl="node1" presStyleIdx="0" presStyleCnt="1">
        <dgm:presLayoutVars>
          <dgm:chMax val="0"/>
          <dgm:bulletEnabled val="1"/>
        </dgm:presLayoutVars>
      </dgm:prSet>
      <dgm:spPr/>
      <dgm:t>
        <a:bodyPr/>
        <a:lstStyle/>
        <a:p>
          <a:endParaRPr lang="ru-RU"/>
        </a:p>
      </dgm:t>
    </dgm:pt>
  </dgm:ptLst>
  <dgm:cxnLst>
    <dgm:cxn modelId="{42255C9F-F0A5-4D8F-93B2-E857B7507606}" srcId="{2BCFF3FF-D980-4AE2-AAF1-633EB07030BE}" destId="{0DA74633-8257-4688-ABC2-A2BE20DB845B}" srcOrd="0" destOrd="0" parTransId="{66401EFE-D2A7-4D9D-921C-85F294E99976}" sibTransId="{7546EF95-03BE-4AEB-B74D-EB207536270E}"/>
    <dgm:cxn modelId="{4FF07F08-0BA1-49F1-B7DE-8162B61C5CBB}" type="presOf" srcId="{0DA74633-8257-4688-ABC2-A2BE20DB845B}" destId="{5285D3F6-A93D-42D5-93DE-D7F8CD8DB7C4}" srcOrd="0" destOrd="0" presId="urn:microsoft.com/office/officeart/2005/8/layout/vList2"/>
    <dgm:cxn modelId="{B12A9395-9C54-4D4C-9CB2-20418B67D4A6}" type="presOf" srcId="{2BCFF3FF-D980-4AE2-AAF1-633EB07030BE}" destId="{009C9078-9F2C-4F10-96DD-5C708E25EA3F}" srcOrd="0" destOrd="0" presId="urn:microsoft.com/office/officeart/2005/8/layout/vList2"/>
    <dgm:cxn modelId="{BFB600D1-3072-42AF-8407-273A8F147EC2}" type="presParOf" srcId="{009C9078-9F2C-4F10-96DD-5C708E25EA3F}" destId="{5285D3F6-A93D-42D5-93DE-D7F8CD8DB7C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419225-3C24-4361-8EDC-EC8888C889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6AE4CBD-55AB-4EA2-A8A0-B61F3D0FDDA9}">
      <dgm:prSet/>
      <dgm:spPr/>
      <dgm:t>
        <a:bodyPr/>
        <a:lstStyle/>
        <a:p>
          <a:pPr rtl="0"/>
          <a:r>
            <a:rPr lang="ru-RU" dirty="0" smtClean="0"/>
            <a:t>Расчет данного стеллажа в автоматическом режиме занял менее 7 минут, 972 трубы.</a:t>
          </a:r>
          <a:endParaRPr lang="ru-RU" dirty="0"/>
        </a:p>
      </dgm:t>
    </dgm:pt>
    <dgm:pt modelId="{42A5DDCA-16AC-4115-B26E-A435B4DCF4CA}" type="parTrans" cxnId="{49091EA9-8F12-434F-BD74-435000E52376}">
      <dgm:prSet/>
      <dgm:spPr/>
      <dgm:t>
        <a:bodyPr/>
        <a:lstStyle/>
        <a:p>
          <a:endParaRPr lang="ru-RU"/>
        </a:p>
      </dgm:t>
    </dgm:pt>
    <dgm:pt modelId="{5C462281-E067-49EF-8EDF-AE8AF75974D0}" type="sibTrans" cxnId="{49091EA9-8F12-434F-BD74-435000E52376}">
      <dgm:prSet/>
      <dgm:spPr/>
      <dgm:t>
        <a:bodyPr/>
        <a:lstStyle/>
        <a:p>
          <a:endParaRPr lang="ru-RU"/>
        </a:p>
      </dgm:t>
    </dgm:pt>
    <dgm:pt modelId="{E058B0A3-D680-49DA-A8F8-435C59761BF6}">
      <dgm:prSet/>
      <dgm:spPr/>
      <dgm:t>
        <a:bodyPr/>
        <a:lstStyle/>
        <a:p>
          <a:pPr rtl="0"/>
          <a:r>
            <a:rPr lang="ru-RU" smtClean="0"/>
            <a:t>В режиме инвентаризации 15 минут 25 сек, 954 трубы.</a:t>
          </a:r>
          <a:endParaRPr lang="ru-RU"/>
        </a:p>
      </dgm:t>
    </dgm:pt>
    <dgm:pt modelId="{6293FDEC-44E5-4767-ACFC-4E26360A62B5}" type="parTrans" cxnId="{3C5B109A-08D1-4430-BC4A-D90E376418BE}">
      <dgm:prSet/>
      <dgm:spPr/>
      <dgm:t>
        <a:bodyPr/>
        <a:lstStyle/>
        <a:p>
          <a:endParaRPr lang="ru-RU"/>
        </a:p>
      </dgm:t>
    </dgm:pt>
    <dgm:pt modelId="{2F40F345-C9DB-4C18-9E9A-5040D9562964}" type="sibTrans" cxnId="{3C5B109A-08D1-4430-BC4A-D90E376418BE}">
      <dgm:prSet/>
      <dgm:spPr/>
      <dgm:t>
        <a:bodyPr/>
        <a:lstStyle/>
        <a:p>
          <a:endParaRPr lang="ru-RU"/>
        </a:p>
      </dgm:t>
    </dgm:pt>
    <dgm:pt modelId="{EB04A1B6-C0C5-4766-8C80-527D303DF5B7}">
      <dgm:prSet/>
      <dgm:spPr/>
      <dgm:t>
        <a:bodyPr/>
        <a:lstStyle/>
        <a:p>
          <a:pPr rtl="0"/>
          <a:r>
            <a:rPr lang="ru-RU" smtClean="0"/>
            <a:t>При этом так же имитировался шум офиса, оператор отвлекался вопросами по работе. Однако весь подсчет велся программой. </a:t>
          </a:r>
          <a:endParaRPr lang="ru-RU"/>
        </a:p>
      </dgm:t>
    </dgm:pt>
    <dgm:pt modelId="{F6D2357C-8B3B-45CD-9BED-6067320C651A}" type="parTrans" cxnId="{85C22B09-79CC-4E8D-A925-F1DCDD9C7D7C}">
      <dgm:prSet/>
      <dgm:spPr/>
      <dgm:t>
        <a:bodyPr/>
        <a:lstStyle/>
        <a:p>
          <a:endParaRPr lang="ru-RU"/>
        </a:p>
      </dgm:t>
    </dgm:pt>
    <dgm:pt modelId="{4D6E8DDB-059E-4F18-B4AD-65C94EA7B2BD}" type="sibTrans" cxnId="{85C22B09-79CC-4E8D-A925-F1DCDD9C7D7C}">
      <dgm:prSet/>
      <dgm:spPr/>
      <dgm:t>
        <a:bodyPr/>
        <a:lstStyle/>
        <a:p>
          <a:endParaRPr lang="ru-RU"/>
        </a:p>
      </dgm:t>
    </dgm:pt>
    <dgm:pt modelId="{C25F8C2E-4EA8-4105-98A0-019A1FD3AF59}">
      <dgm:prSet/>
      <dgm:spPr/>
      <dgm:t>
        <a:bodyPr/>
        <a:lstStyle/>
        <a:p>
          <a:pPr rtl="0"/>
          <a:r>
            <a:rPr lang="ru-RU" smtClean="0"/>
            <a:t>В режиме инвентаризации достигнута погрешность 0,2%, в авторежиме 1,6%. Погрешность в программе </a:t>
          </a:r>
          <a:r>
            <a:rPr lang="en-US" smtClean="0"/>
            <a:t>Paint – </a:t>
          </a:r>
          <a:r>
            <a:rPr lang="ru-RU" smtClean="0"/>
            <a:t>2,3%.</a:t>
          </a:r>
          <a:endParaRPr lang="ru-RU"/>
        </a:p>
      </dgm:t>
    </dgm:pt>
    <dgm:pt modelId="{0588E94F-6360-4F16-942F-7FBBCCF9D74B}" type="parTrans" cxnId="{D26F93B5-30F2-43CF-9F19-D97641D2FACF}">
      <dgm:prSet/>
      <dgm:spPr/>
      <dgm:t>
        <a:bodyPr/>
        <a:lstStyle/>
        <a:p>
          <a:endParaRPr lang="ru-RU"/>
        </a:p>
      </dgm:t>
    </dgm:pt>
    <dgm:pt modelId="{5E4567B3-9D5D-4F37-BB88-C9468816FA5C}" type="sibTrans" cxnId="{D26F93B5-30F2-43CF-9F19-D97641D2FACF}">
      <dgm:prSet/>
      <dgm:spPr/>
      <dgm:t>
        <a:bodyPr/>
        <a:lstStyle/>
        <a:p>
          <a:endParaRPr lang="ru-RU"/>
        </a:p>
      </dgm:t>
    </dgm:pt>
    <dgm:pt modelId="{F97B730B-EE62-4AD6-9240-D4AE9C3A9E3A}" type="pres">
      <dgm:prSet presAssocID="{7C419225-3C24-4361-8EDC-EC8888C88938}" presName="linear" presStyleCnt="0">
        <dgm:presLayoutVars>
          <dgm:animLvl val="lvl"/>
          <dgm:resizeHandles val="exact"/>
        </dgm:presLayoutVars>
      </dgm:prSet>
      <dgm:spPr/>
      <dgm:t>
        <a:bodyPr/>
        <a:lstStyle/>
        <a:p>
          <a:endParaRPr lang="ru-RU"/>
        </a:p>
      </dgm:t>
    </dgm:pt>
    <dgm:pt modelId="{03E7C3A6-E24C-493B-A17B-46C3126FBF23}" type="pres">
      <dgm:prSet presAssocID="{D6AE4CBD-55AB-4EA2-A8A0-B61F3D0FDDA9}" presName="parentText" presStyleLbl="node1" presStyleIdx="0" presStyleCnt="4">
        <dgm:presLayoutVars>
          <dgm:chMax val="0"/>
          <dgm:bulletEnabled val="1"/>
        </dgm:presLayoutVars>
      </dgm:prSet>
      <dgm:spPr/>
      <dgm:t>
        <a:bodyPr/>
        <a:lstStyle/>
        <a:p>
          <a:endParaRPr lang="ru-RU"/>
        </a:p>
      </dgm:t>
    </dgm:pt>
    <dgm:pt modelId="{8A37C76A-A4E4-449D-A2D6-BE2342063D3F}" type="pres">
      <dgm:prSet presAssocID="{5C462281-E067-49EF-8EDF-AE8AF75974D0}" presName="spacer" presStyleCnt="0"/>
      <dgm:spPr/>
    </dgm:pt>
    <dgm:pt modelId="{19D09CF9-AEDD-4115-A068-A9E076E1D46D}" type="pres">
      <dgm:prSet presAssocID="{E058B0A3-D680-49DA-A8F8-435C59761BF6}" presName="parentText" presStyleLbl="node1" presStyleIdx="1" presStyleCnt="4">
        <dgm:presLayoutVars>
          <dgm:chMax val="0"/>
          <dgm:bulletEnabled val="1"/>
        </dgm:presLayoutVars>
      </dgm:prSet>
      <dgm:spPr/>
      <dgm:t>
        <a:bodyPr/>
        <a:lstStyle/>
        <a:p>
          <a:endParaRPr lang="ru-RU"/>
        </a:p>
      </dgm:t>
    </dgm:pt>
    <dgm:pt modelId="{30889837-A46D-4C44-9685-3F0DFCB8ED63}" type="pres">
      <dgm:prSet presAssocID="{2F40F345-C9DB-4C18-9E9A-5040D9562964}" presName="spacer" presStyleCnt="0"/>
      <dgm:spPr/>
    </dgm:pt>
    <dgm:pt modelId="{DC0EF407-D56B-4CBE-B2C6-980FB88F7638}" type="pres">
      <dgm:prSet presAssocID="{EB04A1B6-C0C5-4766-8C80-527D303DF5B7}" presName="parentText" presStyleLbl="node1" presStyleIdx="2" presStyleCnt="4">
        <dgm:presLayoutVars>
          <dgm:chMax val="0"/>
          <dgm:bulletEnabled val="1"/>
        </dgm:presLayoutVars>
      </dgm:prSet>
      <dgm:spPr/>
      <dgm:t>
        <a:bodyPr/>
        <a:lstStyle/>
        <a:p>
          <a:endParaRPr lang="ru-RU"/>
        </a:p>
      </dgm:t>
    </dgm:pt>
    <dgm:pt modelId="{07C71F09-6200-4971-A43B-945BEA7712DA}" type="pres">
      <dgm:prSet presAssocID="{4D6E8DDB-059E-4F18-B4AD-65C94EA7B2BD}" presName="spacer" presStyleCnt="0"/>
      <dgm:spPr/>
    </dgm:pt>
    <dgm:pt modelId="{E0BC0EE5-966B-45EA-BBBE-A2C537A5BC9F}" type="pres">
      <dgm:prSet presAssocID="{C25F8C2E-4EA8-4105-98A0-019A1FD3AF59}" presName="parentText" presStyleLbl="node1" presStyleIdx="3" presStyleCnt="4">
        <dgm:presLayoutVars>
          <dgm:chMax val="0"/>
          <dgm:bulletEnabled val="1"/>
        </dgm:presLayoutVars>
      </dgm:prSet>
      <dgm:spPr/>
      <dgm:t>
        <a:bodyPr/>
        <a:lstStyle/>
        <a:p>
          <a:endParaRPr lang="ru-RU"/>
        </a:p>
      </dgm:t>
    </dgm:pt>
  </dgm:ptLst>
  <dgm:cxnLst>
    <dgm:cxn modelId="{D26F93B5-30F2-43CF-9F19-D97641D2FACF}" srcId="{7C419225-3C24-4361-8EDC-EC8888C88938}" destId="{C25F8C2E-4EA8-4105-98A0-019A1FD3AF59}" srcOrd="3" destOrd="0" parTransId="{0588E94F-6360-4F16-942F-7FBBCCF9D74B}" sibTransId="{5E4567B3-9D5D-4F37-BB88-C9468816FA5C}"/>
    <dgm:cxn modelId="{85C22B09-79CC-4E8D-A925-F1DCDD9C7D7C}" srcId="{7C419225-3C24-4361-8EDC-EC8888C88938}" destId="{EB04A1B6-C0C5-4766-8C80-527D303DF5B7}" srcOrd="2" destOrd="0" parTransId="{F6D2357C-8B3B-45CD-9BED-6067320C651A}" sibTransId="{4D6E8DDB-059E-4F18-B4AD-65C94EA7B2BD}"/>
    <dgm:cxn modelId="{B7E43D08-2436-4A8C-BBE7-1CC673E3C950}" type="presOf" srcId="{D6AE4CBD-55AB-4EA2-A8A0-B61F3D0FDDA9}" destId="{03E7C3A6-E24C-493B-A17B-46C3126FBF23}" srcOrd="0" destOrd="0" presId="urn:microsoft.com/office/officeart/2005/8/layout/vList2"/>
    <dgm:cxn modelId="{81AF941A-2DF4-466D-9745-EDC2B3263485}" type="presOf" srcId="{7C419225-3C24-4361-8EDC-EC8888C88938}" destId="{F97B730B-EE62-4AD6-9240-D4AE9C3A9E3A}" srcOrd="0" destOrd="0" presId="urn:microsoft.com/office/officeart/2005/8/layout/vList2"/>
    <dgm:cxn modelId="{49091EA9-8F12-434F-BD74-435000E52376}" srcId="{7C419225-3C24-4361-8EDC-EC8888C88938}" destId="{D6AE4CBD-55AB-4EA2-A8A0-B61F3D0FDDA9}" srcOrd="0" destOrd="0" parTransId="{42A5DDCA-16AC-4115-B26E-A435B4DCF4CA}" sibTransId="{5C462281-E067-49EF-8EDF-AE8AF75974D0}"/>
    <dgm:cxn modelId="{915D6540-3824-4C72-9F48-1CC6A75EF6C1}" type="presOf" srcId="{E058B0A3-D680-49DA-A8F8-435C59761BF6}" destId="{19D09CF9-AEDD-4115-A068-A9E076E1D46D}" srcOrd="0" destOrd="0" presId="urn:microsoft.com/office/officeart/2005/8/layout/vList2"/>
    <dgm:cxn modelId="{10501A4D-CD53-46AE-BDC1-49B6A3113254}" type="presOf" srcId="{C25F8C2E-4EA8-4105-98A0-019A1FD3AF59}" destId="{E0BC0EE5-966B-45EA-BBBE-A2C537A5BC9F}" srcOrd="0" destOrd="0" presId="urn:microsoft.com/office/officeart/2005/8/layout/vList2"/>
    <dgm:cxn modelId="{24B4BC53-C5D7-4C3C-ADBC-BCED12CE1622}" type="presOf" srcId="{EB04A1B6-C0C5-4766-8C80-527D303DF5B7}" destId="{DC0EF407-D56B-4CBE-B2C6-980FB88F7638}" srcOrd="0" destOrd="0" presId="urn:microsoft.com/office/officeart/2005/8/layout/vList2"/>
    <dgm:cxn modelId="{3C5B109A-08D1-4430-BC4A-D90E376418BE}" srcId="{7C419225-3C24-4361-8EDC-EC8888C88938}" destId="{E058B0A3-D680-49DA-A8F8-435C59761BF6}" srcOrd="1" destOrd="0" parTransId="{6293FDEC-44E5-4767-ACFC-4E26360A62B5}" sibTransId="{2F40F345-C9DB-4C18-9E9A-5040D9562964}"/>
    <dgm:cxn modelId="{FBCB7D67-3830-41B3-964C-56A3A4C56B0C}" type="presParOf" srcId="{F97B730B-EE62-4AD6-9240-D4AE9C3A9E3A}" destId="{03E7C3A6-E24C-493B-A17B-46C3126FBF23}" srcOrd="0" destOrd="0" presId="urn:microsoft.com/office/officeart/2005/8/layout/vList2"/>
    <dgm:cxn modelId="{C9579572-54EF-4C02-868C-1B9A0EB0763A}" type="presParOf" srcId="{F97B730B-EE62-4AD6-9240-D4AE9C3A9E3A}" destId="{8A37C76A-A4E4-449D-A2D6-BE2342063D3F}" srcOrd="1" destOrd="0" presId="urn:microsoft.com/office/officeart/2005/8/layout/vList2"/>
    <dgm:cxn modelId="{9B56A264-BA6A-4E09-9E4E-6EB1A4FA65BA}" type="presParOf" srcId="{F97B730B-EE62-4AD6-9240-D4AE9C3A9E3A}" destId="{19D09CF9-AEDD-4115-A068-A9E076E1D46D}" srcOrd="2" destOrd="0" presId="urn:microsoft.com/office/officeart/2005/8/layout/vList2"/>
    <dgm:cxn modelId="{50D49E01-3AE2-47C9-8C72-B3ACBDB7F272}" type="presParOf" srcId="{F97B730B-EE62-4AD6-9240-D4AE9C3A9E3A}" destId="{30889837-A46D-4C44-9685-3F0DFCB8ED63}" srcOrd="3" destOrd="0" presId="urn:microsoft.com/office/officeart/2005/8/layout/vList2"/>
    <dgm:cxn modelId="{80160BE0-C3C0-4202-A360-DE2324D5EFDF}" type="presParOf" srcId="{F97B730B-EE62-4AD6-9240-D4AE9C3A9E3A}" destId="{DC0EF407-D56B-4CBE-B2C6-980FB88F7638}" srcOrd="4" destOrd="0" presId="urn:microsoft.com/office/officeart/2005/8/layout/vList2"/>
    <dgm:cxn modelId="{20FE449E-318C-431E-BAF0-B40E6D6724E5}" type="presParOf" srcId="{F97B730B-EE62-4AD6-9240-D4AE9C3A9E3A}" destId="{07C71F09-6200-4971-A43B-945BEA7712DA}" srcOrd="5" destOrd="0" presId="urn:microsoft.com/office/officeart/2005/8/layout/vList2"/>
    <dgm:cxn modelId="{F90004B9-3B74-4C49-9410-47ECB4D75888}" type="presParOf" srcId="{F97B730B-EE62-4AD6-9240-D4AE9C3A9E3A}" destId="{E0BC0EE5-966B-45EA-BBBE-A2C537A5BC9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0E353-B9A4-4F2F-8473-52561D99B92A}">
      <dsp:nvSpPr>
        <dsp:cNvPr id="0" name=""/>
        <dsp:cNvSpPr/>
      </dsp:nvSpPr>
      <dsp:spPr>
        <a:xfrm rot="5400000">
          <a:off x="3519551" y="-194246"/>
          <a:ext cx="3751580" cy="50779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ru-RU" sz="1800" kern="1200" dirty="0" smtClean="0">
              <a:solidFill>
                <a:srgbClr val="002060"/>
              </a:solidFill>
            </a:rPr>
            <a:t>Замер времени, когда работник, используя мел, помечал трубы - показал, что на подсчёт примерно 773 труб потребовалось 65 минут, причём трубы, которые оказались не досягаемы для пометки мелом учитывались «на глазок».</a:t>
          </a:r>
          <a:endParaRPr lang="ru-RU" sz="1800" kern="1200" dirty="0">
            <a:solidFill>
              <a:srgbClr val="002060"/>
            </a:solidFill>
          </a:endParaRPr>
        </a:p>
        <a:p>
          <a:pPr marL="171450" lvl="1" indent="-171450" algn="l" defTabSz="800100" rtl="0">
            <a:lnSpc>
              <a:spcPct val="90000"/>
            </a:lnSpc>
            <a:spcBef>
              <a:spcPct val="0"/>
            </a:spcBef>
            <a:spcAft>
              <a:spcPct val="15000"/>
            </a:spcAft>
            <a:buChar char="••"/>
          </a:pPr>
          <a:r>
            <a:rPr lang="ru-RU" sz="1800" kern="1200" smtClean="0">
              <a:solidFill>
                <a:srgbClr val="002060"/>
              </a:solidFill>
            </a:rPr>
            <a:t>При измерении количества в кабинете было затрачено 30 минут, но в результате было определено, что в стеллаже  943 трубы.</a:t>
          </a:r>
          <a:endParaRPr lang="ru-RU" sz="1800" kern="1200">
            <a:solidFill>
              <a:srgbClr val="002060"/>
            </a:solidFill>
          </a:endParaRPr>
        </a:p>
        <a:p>
          <a:pPr marL="171450" lvl="1" indent="-171450" algn="l" defTabSz="800100" rtl="0">
            <a:lnSpc>
              <a:spcPct val="90000"/>
            </a:lnSpc>
            <a:spcBef>
              <a:spcPct val="0"/>
            </a:spcBef>
            <a:spcAft>
              <a:spcPct val="15000"/>
            </a:spcAft>
            <a:buChar char="••"/>
          </a:pPr>
          <a:r>
            <a:rPr lang="ru-RU" sz="1800" kern="1200" smtClean="0">
              <a:solidFill>
                <a:srgbClr val="002060"/>
              </a:solidFill>
            </a:rPr>
            <a:t>Разность в подсчётах около 18%. </a:t>
          </a:r>
          <a:endParaRPr lang="ru-RU" sz="1800" kern="1200">
            <a:solidFill>
              <a:srgbClr val="002060"/>
            </a:solidFill>
          </a:endParaRPr>
        </a:p>
        <a:p>
          <a:pPr marL="171450" lvl="1" indent="-171450" algn="l" defTabSz="800100" rtl="0">
            <a:lnSpc>
              <a:spcPct val="90000"/>
            </a:lnSpc>
            <a:spcBef>
              <a:spcPct val="0"/>
            </a:spcBef>
            <a:spcAft>
              <a:spcPct val="15000"/>
            </a:spcAft>
            <a:buChar char="••"/>
          </a:pPr>
          <a:r>
            <a:rPr lang="ru-RU" sz="1800" kern="1200" smtClean="0">
              <a:solidFill>
                <a:srgbClr val="002060"/>
              </a:solidFill>
            </a:rPr>
            <a:t>В результате, летом 2017 года появилась идея автоматизации данного процесса.</a:t>
          </a:r>
          <a:endParaRPr lang="ru-RU" sz="1800" kern="1200">
            <a:solidFill>
              <a:srgbClr val="002060"/>
            </a:solidFill>
          </a:endParaRPr>
        </a:p>
      </dsp:txBody>
      <dsp:txXfrm rot="5400000">
        <a:off x="3519551" y="-194246"/>
        <a:ext cx="3751580" cy="5077968"/>
      </dsp:txXfrm>
    </dsp:sp>
    <dsp:sp modelId="{5EB7F243-E2C2-4355-8DC7-6A169AD55C47}">
      <dsp:nvSpPr>
        <dsp:cNvPr id="0" name=""/>
        <dsp:cNvSpPr/>
      </dsp:nvSpPr>
      <dsp:spPr>
        <a:xfrm>
          <a:off x="0" y="0"/>
          <a:ext cx="2856357" cy="4689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ru-RU" sz="2600" kern="1200" smtClean="0"/>
            <a:t>При работе на одном из месторождений проводилась инвентаризация труб. В процессе инвентаризации были выяснены следующие моменты:</a:t>
          </a:r>
          <a:endParaRPr lang="ru-RU" sz="2600" kern="1200"/>
        </a:p>
      </dsp:txBody>
      <dsp:txXfrm>
        <a:off x="0" y="0"/>
        <a:ext cx="2856357" cy="46894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63C327-8D1F-4418-AB1C-9CAD90A92EB4}">
      <dsp:nvSpPr>
        <dsp:cNvPr id="0" name=""/>
        <dsp:cNvSpPr/>
      </dsp:nvSpPr>
      <dsp:spPr>
        <a:xfrm>
          <a:off x="0" y="7255"/>
          <a:ext cx="2971800" cy="1631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В данной таблице отражен примерный расчет прямого экономического эффекта от внедрения ПАК УБДРКОПФ</a:t>
          </a:r>
          <a:r>
            <a:rPr lang="en-US" sz="1400" kern="1200" dirty="0" smtClean="0"/>
            <a:t>;</a:t>
          </a:r>
          <a:endParaRPr lang="ru-RU" sz="1400" kern="1200" dirty="0"/>
        </a:p>
      </dsp:txBody>
      <dsp:txXfrm>
        <a:off x="0" y="7255"/>
        <a:ext cx="2971800" cy="1631272"/>
      </dsp:txXfrm>
    </dsp:sp>
    <dsp:sp modelId="{FFAF909A-BED5-4F13-866E-1012C23EEA45}">
      <dsp:nvSpPr>
        <dsp:cNvPr id="0" name=""/>
        <dsp:cNvSpPr/>
      </dsp:nvSpPr>
      <dsp:spPr>
        <a:xfrm>
          <a:off x="0" y="1670208"/>
          <a:ext cx="2971800" cy="1631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Экономический эффект для вашей компании  может отличаться</a:t>
          </a:r>
          <a:r>
            <a:rPr lang="en-US" sz="1400" kern="1200" dirty="0" smtClean="0"/>
            <a:t>;</a:t>
          </a:r>
          <a:endParaRPr lang="ru-RU" sz="1400" kern="1200" dirty="0"/>
        </a:p>
      </dsp:txBody>
      <dsp:txXfrm>
        <a:off x="0" y="1670208"/>
        <a:ext cx="2971800" cy="1631272"/>
      </dsp:txXfrm>
    </dsp:sp>
    <dsp:sp modelId="{ECBFB185-9A97-497A-93EB-234806566095}">
      <dsp:nvSpPr>
        <dsp:cNvPr id="0" name=""/>
        <dsp:cNvSpPr/>
      </dsp:nvSpPr>
      <dsp:spPr>
        <a:xfrm>
          <a:off x="0" y="3333160"/>
          <a:ext cx="2971800" cy="1631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dirty="0" smtClean="0"/>
            <a:t>В данной таблице не проводится расчет косвенного экономического эффекта</a:t>
          </a:r>
          <a:r>
            <a:rPr lang="en-US" sz="1100" kern="1200" dirty="0" smtClean="0"/>
            <a:t> </a:t>
          </a:r>
          <a:r>
            <a:rPr lang="ru-RU" sz="1100" kern="1200" dirty="0" smtClean="0"/>
            <a:t>от:  - снижения рисков травматизма и хищения труб, - внедрения единой методики подсчета труб и возможности автоматизации экспорта результатов замеров в ваши учетные системы, что позволит существенно упростить процедуры оперативного учета и инвентаризации.</a:t>
          </a:r>
          <a:endParaRPr lang="ru-RU" sz="1100" kern="1200" dirty="0"/>
        </a:p>
      </dsp:txBody>
      <dsp:txXfrm>
        <a:off x="0" y="3333160"/>
        <a:ext cx="2971800" cy="163127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8BBE5C-41EF-4C46-96A0-0A35FCD0319B}">
      <dsp:nvSpPr>
        <dsp:cNvPr id="0" name=""/>
        <dsp:cNvSpPr/>
      </dsp:nvSpPr>
      <dsp:spPr>
        <a:xfrm>
          <a:off x="0" y="3477"/>
          <a:ext cx="1146657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До конца августа 2019 года планируется завершить опытно-промышленную эксплуатацию в ООО «</a:t>
          </a:r>
          <a:r>
            <a:rPr lang="ru-RU" sz="1400" kern="1200" dirty="0" err="1" smtClean="0"/>
            <a:t>Газпромнефть</a:t>
          </a:r>
          <a:r>
            <a:rPr lang="ru-RU" sz="1400" kern="1200" dirty="0" smtClean="0"/>
            <a:t>-Восток» и на основе полученных результатов внести корректировки в функционал и начать мелкосерийный выпуск ПАК</a:t>
          </a:r>
          <a:r>
            <a:rPr lang="en-US" sz="1400" kern="1200" dirty="0" smtClean="0"/>
            <a:t>.</a:t>
          </a:r>
          <a:endParaRPr lang="ru-RU" sz="1400" kern="1200" dirty="0"/>
        </a:p>
      </dsp:txBody>
      <dsp:txXfrm>
        <a:off x="0" y="3477"/>
        <a:ext cx="11466576" cy="772200"/>
      </dsp:txXfrm>
    </dsp:sp>
    <dsp:sp modelId="{9BFD9618-50E3-4CFA-AC52-9968A9BCA499}">
      <dsp:nvSpPr>
        <dsp:cNvPr id="0" name=""/>
        <dsp:cNvSpPr/>
      </dsp:nvSpPr>
      <dsp:spPr>
        <a:xfrm>
          <a:off x="0" y="833277"/>
          <a:ext cx="1146657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До конца 2018 года будет разработана единая методика учета труб, на её основе в базовый функционал программы будет добавлена возможность изменения информации о количестве труб в стеллаже при их фактическом добавлении или изъятии без пересчета (взяли трубу – отметили, положили трубу – отметили), что существенно упростит и ускорит оперативный учет.</a:t>
          </a:r>
          <a:endParaRPr lang="ru-RU" sz="1400" kern="1200"/>
        </a:p>
      </dsp:txBody>
      <dsp:txXfrm>
        <a:off x="0" y="833277"/>
        <a:ext cx="11466576" cy="772200"/>
      </dsp:txXfrm>
    </dsp:sp>
    <dsp:sp modelId="{2E643FE5-515F-4386-B4AB-3163570D13D3}">
      <dsp:nvSpPr>
        <dsp:cNvPr id="0" name=""/>
        <dsp:cNvSpPr/>
      </dsp:nvSpPr>
      <dsp:spPr>
        <a:xfrm>
          <a:off x="0" y="1663077"/>
          <a:ext cx="11466576" cy="5412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В 4-м квартале 2018 года будет создана «горячая линия» по сопровождению ПАК, опубликован регламент её работы.</a:t>
          </a:r>
          <a:endParaRPr lang="ru-RU" sz="1400" kern="1200"/>
        </a:p>
      </dsp:txBody>
      <dsp:txXfrm>
        <a:off x="0" y="1663077"/>
        <a:ext cx="11466576" cy="541265"/>
      </dsp:txXfrm>
    </dsp:sp>
    <dsp:sp modelId="{B639FADA-D030-434D-BBA8-289690800B27}">
      <dsp:nvSpPr>
        <dsp:cNvPr id="0" name=""/>
        <dsp:cNvSpPr/>
      </dsp:nvSpPr>
      <dsp:spPr>
        <a:xfrm>
          <a:off x="0" y="2261943"/>
          <a:ext cx="11466576" cy="386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В течение 2019 года планируется разработка следующих опций:</a:t>
          </a:r>
          <a:endParaRPr lang="ru-RU" sz="1400" kern="1200"/>
        </a:p>
      </dsp:txBody>
      <dsp:txXfrm>
        <a:off x="0" y="2261943"/>
        <a:ext cx="11466576" cy="386169"/>
      </dsp:txXfrm>
    </dsp:sp>
    <dsp:sp modelId="{AD247642-8520-47F3-BF21-55A56DD07DA3}">
      <dsp:nvSpPr>
        <dsp:cNvPr id="0" name=""/>
        <dsp:cNvSpPr/>
      </dsp:nvSpPr>
      <dsp:spPr>
        <a:xfrm>
          <a:off x="0" y="2648113"/>
          <a:ext cx="11466576" cy="126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64"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ru-RU" sz="1400" kern="1200" dirty="0" smtClean="0">
              <a:solidFill>
                <a:srgbClr val="002060"/>
              </a:solidFill>
            </a:rPr>
            <a:t>- сервер интеграции (размещается в «облаке» или в ЦОД заказчика): обеспечивает централизованное получение и хранение результатов расчетов со всех планшетов компании</a:t>
          </a:r>
          <a:r>
            <a:rPr lang="en-US" sz="1400" kern="1200" dirty="0" smtClean="0">
              <a:solidFill>
                <a:srgbClr val="002060"/>
              </a:solidFill>
            </a:rPr>
            <a:t> </a:t>
          </a:r>
          <a:r>
            <a:rPr lang="ru-RU" sz="1400" kern="1200" dirty="0" smtClean="0">
              <a:solidFill>
                <a:srgbClr val="002060"/>
              </a:solidFill>
            </a:rPr>
            <a:t>и имеет базовый аналитический функционал на основе типовых форм отчетов, имеет программный интерфейс для взаимодействия со сторонним программным обеспечением (например, 1С, Парус и другим) в режиме реального времени</a:t>
          </a:r>
          <a:r>
            <a:rPr lang="en-US" sz="1400" kern="1200" dirty="0" smtClean="0">
              <a:solidFill>
                <a:srgbClr val="002060"/>
              </a:solidFill>
            </a:rPr>
            <a:t>;</a:t>
          </a:r>
          <a:endParaRPr lang="ru-RU" sz="1400" kern="1200" dirty="0">
            <a:solidFill>
              <a:srgbClr val="002060"/>
            </a:solidFill>
          </a:endParaRPr>
        </a:p>
        <a:p>
          <a:pPr marL="114300" lvl="1" indent="-114300" algn="l" defTabSz="622300" rtl="0">
            <a:lnSpc>
              <a:spcPct val="90000"/>
            </a:lnSpc>
            <a:spcBef>
              <a:spcPct val="0"/>
            </a:spcBef>
            <a:spcAft>
              <a:spcPct val="20000"/>
            </a:spcAft>
            <a:buChar char="••"/>
          </a:pPr>
          <a:r>
            <a:rPr lang="en-US" sz="1400" kern="1200" dirty="0" smtClean="0">
              <a:solidFill>
                <a:srgbClr val="002060"/>
              </a:solidFill>
            </a:rPr>
            <a:t>- </a:t>
          </a:r>
          <a:r>
            <a:rPr lang="ru-RU" sz="1400" kern="1200" dirty="0" smtClean="0">
              <a:solidFill>
                <a:srgbClr val="002060"/>
              </a:solidFill>
            </a:rPr>
            <a:t>интерактивная карта, с помощью которой можно отслеживать местонахождение стеллажей и навалов труб по их </a:t>
          </a:r>
          <a:r>
            <a:rPr lang="en-US" sz="1400" kern="1200" dirty="0" smtClean="0">
              <a:solidFill>
                <a:srgbClr val="002060"/>
              </a:solidFill>
            </a:rPr>
            <a:t>GPS/</a:t>
          </a:r>
          <a:r>
            <a:rPr lang="ru-RU" sz="1400" kern="1200" dirty="0" smtClean="0">
              <a:solidFill>
                <a:srgbClr val="002060"/>
              </a:solidFill>
            </a:rPr>
            <a:t>ГЛОНАСС координатам, с отображением в интерактивном режиме фотографии, количества и типа труб, а так же сводной информации по группе стеллажей (базе хранения), месторождению (всем базам хранения и навалам в переделах месторождения) и всей организации в целом</a:t>
          </a:r>
          <a:r>
            <a:rPr lang="en-US" sz="1400" kern="1200" dirty="0" smtClean="0">
              <a:solidFill>
                <a:srgbClr val="002060"/>
              </a:solidFill>
            </a:rPr>
            <a:t>.</a:t>
          </a:r>
          <a:endParaRPr lang="ru-RU" sz="1400" kern="1200" dirty="0">
            <a:solidFill>
              <a:srgbClr val="002060"/>
            </a:solidFill>
          </a:endParaRPr>
        </a:p>
      </dsp:txBody>
      <dsp:txXfrm>
        <a:off x="0" y="2648113"/>
        <a:ext cx="11466576" cy="1262699"/>
      </dsp:txXfrm>
    </dsp:sp>
    <dsp:sp modelId="{DAED0BED-7C10-43DC-858A-3DDA27E67CE1}">
      <dsp:nvSpPr>
        <dsp:cNvPr id="0" name=""/>
        <dsp:cNvSpPr/>
      </dsp:nvSpPr>
      <dsp:spPr>
        <a:xfrm>
          <a:off x="0" y="3910813"/>
          <a:ext cx="11466576"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При наличии потребности может быть разработан иной необходимый Заказчику функционал.</a:t>
          </a:r>
          <a:endParaRPr lang="ru-RU" sz="1400" kern="1200"/>
        </a:p>
      </dsp:txBody>
      <dsp:txXfrm>
        <a:off x="0" y="3910813"/>
        <a:ext cx="11466576" cy="7722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38695B-11A3-45A0-9AE8-024C9FDF3DEB}">
      <dsp:nvSpPr>
        <dsp:cNvPr id="0" name=""/>
        <dsp:cNvSpPr/>
      </dsp:nvSpPr>
      <dsp:spPr>
        <a:xfrm>
          <a:off x="0" y="2371"/>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ПАК поставляется «как есть», разработчик ПАК, поставщик не несут ответственности за какие-либо прямые или косвенные убытки, полученные покупателем или каким-либо иным лицом от использования ПАК</a:t>
          </a:r>
          <a:r>
            <a:rPr lang="en-US" sz="1400" kern="1200" dirty="0" smtClean="0"/>
            <a:t>.</a:t>
          </a:r>
          <a:endParaRPr lang="ru-RU" sz="1400" kern="1200" dirty="0"/>
        </a:p>
      </dsp:txBody>
      <dsp:txXfrm>
        <a:off x="0" y="2371"/>
        <a:ext cx="11652503" cy="806922"/>
      </dsp:txXfrm>
    </dsp:sp>
    <dsp:sp modelId="{814A8C9C-9840-451A-BE81-5D49F52053B0}">
      <dsp:nvSpPr>
        <dsp:cNvPr id="0" name=""/>
        <dsp:cNvSpPr/>
      </dsp:nvSpPr>
      <dsp:spPr>
        <a:xfrm>
          <a:off x="0" y="820910"/>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Гарантийный срок эксплуатации 24 месяца</a:t>
          </a:r>
          <a:r>
            <a:rPr lang="en-US" sz="1400" kern="1200" dirty="0" smtClean="0"/>
            <a:t>. </a:t>
          </a:r>
          <a:r>
            <a:rPr lang="ru-RU" sz="1400" kern="1200" dirty="0" smtClean="0"/>
            <a:t>В течение гарантийного срока поставщик, в соответствии с договором поставки, обязуется устранять проблемы с оборудованием и программным обеспечением УБДРКОПФ, которые препятствуют использованию ПАК</a:t>
          </a:r>
          <a:r>
            <a:rPr lang="en-US" sz="1400" kern="1200" dirty="0" smtClean="0"/>
            <a:t>.</a:t>
          </a:r>
          <a:r>
            <a:rPr lang="ru-RU" sz="1400" kern="1200" dirty="0" smtClean="0"/>
            <a:t> </a:t>
          </a:r>
          <a:endParaRPr lang="ru-RU" sz="1400" kern="1200" dirty="0"/>
        </a:p>
      </dsp:txBody>
      <dsp:txXfrm>
        <a:off x="0" y="820910"/>
        <a:ext cx="11652503" cy="806922"/>
      </dsp:txXfrm>
    </dsp:sp>
    <dsp:sp modelId="{01AB5247-D275-4643-8344-B17FD9505E32}">
      <dsp:nvSpPr>
        <dsp:cNvPr id="0" name=""/>
        <dsp:cNvSpPr/>
      </dsp:nvSpPr>
      <dsp:spPr>
        <a:xfrm>
          <a:off x="0" y="1639448"/>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Одновременно с приобретением нового ПАК покупатель получает</a:t>
          </a:r>
          <a:r>
            <a:rPr lang="en-US" sz="1400" kern="1200" dirty="0" smtClean="0"/>
            <a:t> </a:t>
          </a:r>
          <a:r>
            <a:rPr lang="ru-RU" sz="1400" kern="1200" dirty="0" smtClean="0"/>
            <a:t>подписку на программное обеспечение УБДРКОПФ, которая включает право в течение 24 месяцев использовать программное обеспечение УБДРКОПФ в полнофункциональном режиме, пользоваться услугами «горячей линии» (сервис технической поддержки и обучения)</a:t>
          </a:r>
          <a:r>
            <a:rPr lang="en-US" sz="1400" kern="1200" dirty="0" smtClean="0"/>
            <a:t> </a:t>
          </a:r>
          <a:r>
            <a:rPr lang="ru-RU" sz="1400" kern="1200" dirty="0" smtClean="0"/>
            <a:t>в соответствии с регламентом её работы, получать информацию о новых выпусках и использовать все новые версии программного обеспечения УБДРКОПФ, обновление программного обеспечения в этом случае осуществляется бесплатно</a:t>
          </a:r>
          <a:r>
            <a:rPr lang="en-US" sz="1400" kern="1200" dirty="0" smtClean="0"/>
            <a:t>.</a:t>
          </a:r>
          <a:endParaRPr lang="ru-RU" sz="1400" kern="1200" dirty="0"/>
        </a:p>
      </dsp:txBody>
      <dsp:txXfrm>
        <a:off x="0" y="1639448"/>
        <a:ext cx="11652503" cy="806922"/>
      </dsp:txXfrm>
    </dsp:sp>
    <dsp:sp modelId="{7EE86188-2F28-4C1D-9891-24F8D4321E44}">
      <dsp:nvSpPr>
        <dsp:cNvPr id="0" name=""/>
        <dsp:cNvSpPr/>
      </dsp:nvSpPr>
      <dsp:spPr>
        <a:xfrm>
          <a:off x="0" y="2457987"/>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В течение действия подписки на ПАК и в течение 30 дней с момента её окончания покупатель имеет право на значительную скиду на её продление</a:t>
          </a:r>
          <a:r>
            <a:rPr lang="en-US" sz="1400" kern="1200" dirty="0" smtClean="0"/>
            <a:t>.</a:t>
          </a:r>
          <a:endParaRPr lang="ru-RU" sz="1400" kern="1200" dirty="0"/>
        </a:p>
      </dsp:txBody>
      <dsp:txXfrm>
        <a:off x="0" y="2457987"/>
        <a:ext cx="11652503" cy="806922"/>
      </dsp:txXfrm>
    </dsp:sp>
    <dsp:sp modelId="{AA83461A-2F86-4424-8EAB-1A1E049D85C0}">
      <dsp:nvSpPr>
        <dsp:cNvPr id="0" name=""/>
        <dsp:cNvSpPr/>
      </dsp:nvSpPr>
      <dsp:spPr>
        <a:xfrm>
          <a:off x="0" y="3276525"/>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Окончание срока подписки не препятствуют покупателю продолжать использовать ПАК в режиме ограниченной функциональности, - будет отключен режим инвентаризации, экспорт результатов во внешние приложения</a:t>
          </a:r>
          <a:r>
            <a:rPr lang="en-US" sz="1400" kern="1200" smtClean="0"/>
            <a:t>.</a:t>
          </a:r>
          <a:endParaRPr lang="ru-RU" sz="1400" kern="1200"/>
        </a:p>
      </dsp:txBody>
      <dsp:txXfrm>
        <a:off x="0" y="3276525"/>
        <a:ext cx="11652503" cy="806922"/>
      </dsp:txXfrm>
    </dsp:sp>
    <dsp:sp modelId="{51A30A98-1D03-4317-BBE2-2E20666301CB}">
      <dsp:nvSpPr>
        <dsp:cNvPr id="0" name=""/>
        <dsp:cNvSpPr/>
      </dsp:nvSpPr>
      <dsp:spPr>
        <a:xfrm>
          <a:off x="0" y="4095064"/>
          <a:ext cx="11652503" cy="806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Вышеперечисленные условия могут быть изменены в индивидуальном порядке на основании договора.</a:t>
          </a:r>
          <a:endParaRPr lang="ru-RU" sz="1400" kern="1200"/>
        </a:p>
      </dsp:txBody>
      <dsp:txXfrm>
        <a:off x="0" y="4095064"/>
        <a:ext cx="11652503" cy="80692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DEE94-B7F6-47EC-B66E-F432659CB927}">
      <dsp:nvSpPr>
        <dsp:cNvPr id="0" name=""/>
        <dsp:cNvSpPr/>
      </dsp:nvSpPr>
      <dsp:spPr>
        <a:xfrm>
          <a:off x="0" y="2275"/>
          <a:ext cx="11061192" cy="741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Компания зарегистрирована в 2004 в городе Томске, в настоящее время офисы компании находятся в г. Краснодар, телефон</a:t>
          </a:r>
          <a:r>
            <a:rPr lang="en-US" sz="1400" kern="1200" dirty="0" smtClean="0"/>
            <a:t> </a:t>
          </a:r>
          <a:r>
            <a:rPr lang="ru-RU" sz="1400" kern="1200" dirty="0" smtClean="0"/>
            <a:t>8 800 201 62 19, директор Пенкин Сергей Алексеевич </a:t>
          </a:r>
          <a:r>
            <a:rPr lang="en-US" sz="1400" kern="1200" dirty="0" smtClean="0">
              <a:hlinkClick xmlns:r="http://schemas.openxmlformats.org/officeDocument/2006/relationships" r:id="rId1"/>
            </a:rPr>
            <a:t>serge.penkin@9bit.ru</a:t>
          </a:r>
          <a:r>
            <a:rPr lang="ru-RU" sz="1400" kern="1200" dirty="0" smtClean="0"/>
            <a:t>, и в г.Томске, представитель в г.Томске – Панов Денис Александрович, т.+7-960-973-40-88, </a:t>
          </a:r>
          <a:r>
            <a:rPr lang="ru-RU" sz="1400" kern="1200" dirty="0" err="1" smtClean="0"/>
            <a:t>е-майл</a:t>
          </a:r>
          <a:r>
            <a:rPr lang="en-US" sz="1400" kern="1200" dirty="0" smtClean="0"/>
            <a:t>: </a:t>
          </a:r>
          <a:r>
            <a:rPr lang="en-US" sz="1400" kern="1200" dirty="0" smtClean="0">
              <a:hlinkClick xmlns:r="http://schemas.openxmlformats.org/officeDocument/2006/relationships" r:id="rId1"/>
            </a:rPr>
            <a:t>d.a.panov@mail.ru</a:t>
          </a:r>
          <a:r>
            <a:rPr lang="en-US" sz="1400" kern="1200" dirty="0" smtClean="0"/>
            <a:t> </a:t>
          </a:r>
          <a:r>
            <a:rPr lang="ru-RU" sz="1400" kern="1200" dirty="0" smtClean="0"/>
            <a:t>. </a:t>
          </a:r>
          <a:r>
            <a:rPr lang="en-US" sz="1400" kern="1200" dirty="0" smtClean="0"/>
            <a:t> </a:t>
          </a:r>
          <a:r>
            <a:rPr lang="ru-RU" sz="1400" kern="1200" dirty="0" smtClean="0"/>
            <a:t>Более подробная информация размещена на сайте компании </a:t>
          </a:r>
          <a:r>
            <a:rPr lang="en-US" sz="1400" kern="1200" dirty="0" smtClean="0">
              <a:hlinkClick xmlns:r="http://schemas.openxmlformats.org/officeDocument/2006/relationships" r:id="rId2"/>
            </a:rPr>
            <a:t>http://www.9bit.ru</a:t>
          </a:r>
          <a:r>
            <a:rPr lang="ru-RU" sz="1400" kern="1200" dirty="0" smtClean="0"/>
            <a:t> в разделе ПОДДЕРЖКА</a:t>
          </a:r>
          <a:endParaRPr lang="ru-RU" sz="1400" kern="1200" dirty="0"/>
        </a:p>
      </dsp:txBody>
      <dsp:txXfrm>
        <a:off x="0" y="2275"/>
        <a:ext cx="11061192" cy="741311"/>
      </dsp:txXfrm>
    </dsp:sp>
    <dsp:sp modelId="{61DFD3C5-1923-4140-9627-08C08ED5BE89}">
      <dsp:nvSpPr>
        <dsp:cNvPr id="0" name=""/>
        <dsp:cNvSpPr/>
      </dsp:nvSpPr>
      <dsp:spPr>
        <a:xfrm>
          <a:off x="0" y="757410"/>
          <a:ext cx="11061192" cy="741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Компания "9 Бит" осознаёт всю важность инновационного пути развития Российской Федерации. Мы в полной мере понимаем, что формирование новых экономических и социальных институтов в нашей стране невозможно без применения современных информационных технологий, а так же без создания собственных программных решений. </a:t>
          </a:r>
          <a:endParaRPr lang="ru-RU" sz="1400" kern="1200" dirty="0"/>
        </a:p>
      </dsp:txBody>
      <dsp:txXfrm>
        <a:off x="0" y="757410"/>
        <a:ext cx="11061192" cy="741311"/>
      </dsp:txXfrm>
    </dsp:sp>
    <dsp:sp modelId="{2112E5F6-182E-46F8-9F80-A650CA056785}">
      <dsp:nvSpPr>
        <dsp:cNvPr id="0" name=""/>
        <dsp:cNvSpPr/>
      </dsp:nvSpPr>
      <dsp:spPr>
        <a:xfrm>
          <a:off x="0" y="1512546"/>
          <a:ext cx="11061192" cy="741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Компания "9 Бит", являясь одним из ведущих разработчиков программных продуктов на базе карманных компьютеров (КПК), считает своей миссией</a:t>
          </a:r>
          <a:r>
            <a:rPr lang="ru-RU" sz="1400" b="1" kern="1200" dirty="0" smtClean="0"/>
            <a:t> </a:t>
          </a:r>
          <a:r>
            <a:rPr lang="ru-RU" sz="1400" kern="1200" dirty="0" smtClean="0"/>
            <a:t>продвижение новейших мобильных технологий в различные сферы бизнеса в нашей стране: образование, строительство, торговлю, консалтинг , недвижимость и др. </a:t>
          </a:r>
          <a:endParaRPr lang="ru-RU" sz="1400" kern="1200" dirty="0"/>
        </a:p>
      </dsp:txBody>
      <dsp:txXfrm>
        <a:off x="0" y="1512546"/>
        <a:ext cx="11061192" cy="741311"/>
      </dsp:txXfrm>
    </dsp:sp>
    <dsp:sp modelId="{40726FEF-EF8D-4F06-A239-4324C53D8351}">
      <dsp:nvSpPr>
        <dsp:cNvPr id="0" name=""/>
        <dsp:cNvSpPr/>
      </dsp:nvSpPr>
      <dsp:spPr>
        <a:xfrm>
          <a:off x="0" y="2267681"/>
          <a:ext cx="11061192" cy="741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t>Мы находимся в постоянном поиске новых сфер применения мобильных технологий, как на производстве, так и в жизни людей. </a:t>
          </a:r>
          <a:endParaRPr lang="ru-RU" sz="1400" kern="1200" dirty="0"/>
        </a:p>
      </dsp:txBody>
      <dsp:txXfrm>
        <a:off x="0" y="2267681"/>
        <a:ext cx="11061192" cy="741311"/>
      </dsp:txXfrm>
    </dsp:sp>
    <dsp:sp modelId="{E4254A48-E3E0-40A0-AC7B-E67AFEAE159B}">
      <dsp:nvSpPr>
        <dsp:cNvPr id="0" name=""/>
        <dsp:cNvSpPr/>
      </dsp:nvSpPr>
      <dsp:spPr>
        <a:xfrm>
          <a:off x="0" y="3022816"/>
          <a:ext cx="11061192" cy="741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В настоящий момент компанией разработаны и успешно внедряются два комплексных решения на базе мобильных устройств: </a:t>
          </a:r>
          <a:endParaRPr lang="ru-RU" sz="1400" kern="1200"/>
        </a:p>
      </dsp:txBody>
      <dsp:txXfrm>
        <a:off x="0" y="3022816"/>
        <a:ext cx="11061192" cy="741311"/>
      </dsp:txXfrm>
    </dsp:sp>
    <dsp:sp modelId="{DD2BDF16-5D43-4C8C-8D06-DD83CCA494C2}">
      <dsp:nvSpPr>
        <dsp:cNvPr id="0" name=""/>
        <dsp:cNvSpPr/>
      </dsp:nvSpPr>
      <dsp:spPr>
        <a:xfrm>
          <a:off x="0" y="3764128"/>
          <a:ext cx="11061192" cy="87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193"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smtClean="0">
              <a:solidFill>
                <a:srgbClr val="002060"/>
              </a:solidFill>
            </a:rPr>
            <a:t>«Мобильный Агент»</a:t>
          </a:r>
          <a:r>
            <a:rPr lang="ru-RU" sz="1200" kern="1200" dirty="0" smtClean="0">
              <a:solidFill>
                <a:srgbClr val="002060"/>
              </a:solidFill>
            </a:rPr>
            <a:t> - программный комплекс по автоматизации торговых представителей на базе КПК и коммуникаторов с любым разрешением экрана 240х320, 240х240 или 480х640. Сбор заказов  (</a:t>
          </a:r>
          <a:r>
            <a:rPr lang="ru-RU" sz="1200" kern="1200" dirty="0" err="1" smtClean="0">
              <a:solidFill>
                <a:srgbClr val="002060"/>
              </a:solidFill>
            </a:rPr>
            <a:t>преселлинг</a:t>
          </a:r>
          <a:r>
            <a:rPr lang="ru-RU" sz="1200" kern="1200" dirty="0" smtClean="0">
              <a:solidFill>
                <a:srgbClr val="002060"/>
              </a:solidFill>
            </a:rPr>
            <a:t>, </a:t>
          </a:r>
          <a:r>
            <a:rPr lang="ru-RU" sz="1200" kern="1200" dirty="0" err="1" smtClean="0">
              <a:solidFill>
                <a:srgbClr val="002060"/>
              </a:solidFill>
            </a:rPr>
            <a:t>pre-selling</a:t>
          </a:r>
          <a:r>
            <a:rPr lang="ru-RU" sz="1200" kern="1200" dirty="0" smtClean="0">
              <a:solidFill>
                <a:srgbClr val="002060"/>
              </a:solidFill>
            </a:rPr>
            <a:t>), продажа с колес (</a:t>
          </a:r>
          <a:r>
            <a:rPr lang="ru-RU" sz="1200" kern="1200" dirty="0" err="1" smtClean="0">
              <a:solidFill>
                <a:srgbClr val="002060"/>
              </a:solidFill>
            </a:rPr>
            <a:t>вэнселлинг</a:t>
          </a:r>
          <a:r>
            <a:rPr lang="ru-RU" sz="1200" kern="1200" dirty="0" smtClean="0">
              <a:solidFill>
                <a:srgbClr val="002060"/>
              </a:solidFill>
            </a:rPr>
            <a:t>, </a:t>
          </a:r>
          <a:r>
            <a:rPr lang="ru-RU" sz="1200" kern="1200" dirty="0" err="1" smtClean="0">
              <a:solidFill>
                <a:srgbClr val="002060"/>
              </a:solidFill>
            </a:rPr>
            <a:t>van-selling</a:t>
          </a:r>
          <a:r>
            <a:rPr lang="ru-RU" sz="1200" kern="1200" dirty="0" smtClean="0">
              <a:solidFill>
                <a:srgbClr val="002060"/>
              </a:solidFill>
            </a:rPr>
            <a:t>), </a:t>
          </a:r>
          <a:r>
            <a:rPr lang="ru-RU" sz="1200" kern="1200" dirty="0" err="1" smtClean="0">
              <a:solidFill>
                <a:srgbClr val="002060"/>
              </a:solidFill>
            </a:rPr>
            <a:t>мерчендайзинг</a:t>
          </a:r>
          <a:r>
            <a:rPr lang="ru-RU" sz="1200" kern="1200" dirty="0" smtClean="0">
              <a:solidFill>
                <a:srgbClr val="002060"/>
              </a:solidFill>
            </a:rPr>
            <a:t> (</a:t>
          </a:r>
          <a:r>
            <a:rPr lang="ru-RU" sz="1200" kern="1200" dirty="0" err="1" smtClean="0">
              <a:solidFill>
                <a:srgbClr val="002060"/>
              </a:solidFill>
            </a:rPr>
            <a:t>merchandising</a:t>
          </a:r>
          <a:r>
            <a:rPr lang="ru-RU" sz="1200" kern="1200" dirty="0" smtClean="0">
              <a:solidFill>
                <a:srgbClr val="002060"/>
              </a:solidFill>
            </a:rPr>
            <a:t>). Простой, интуитивно-понятный интерфейс и невысокая стоимость</a:t>
          </a:r>
          <a:r>
            <a:rPr lang="en-US" sz="1200" kern="1200" dirty="0" smtClean="0">
              <a:solidFill>
                <a:srgbClr val="002060"/>
              </a:solidFill>
            </a:rPr>
            <a:t>.</a:t>
          </a:r>
          <a:endParaRPr lang="ru-RU" sz="1200" kern="1200" dirty="0">
            <a:solidFill>
              <a:srgbClr val="002060"/>
            </a:solidFill>
          </a:endParaRPr>
        </a:p>
        <a:p>
          <a:pPr marL="114300" lvl="1" indent="-114300" algn="l" defTabSz="533400" rtl="0">
            <a:lnSpc>
              <a:spcPct val="90000"/>
            </a:lnSpc>
            <a:spcBef>
              <a:spcPct val="0"/>
            </a:spcBef>
            <a:spcAft>
              <a:spcPct val="20000"/>
            </a:spcAft>
            <a:buChar char="••"/>
          </a:pPr>
          <a:r>
            <a:rPr lang="ru-RU" sz="1200" b="1" kern="1200" dirty="0" smtClean="0">
              <a:solidFill>
                <a:srgbClr val="002060"/>
              </a:solidFill>
            </a:rPr>
            <a:t>«Мобильный Аудит»</a:t>
          </a:r>
          <a:r>
            <a:rPr lang="ru-RU" sz="1200" kern="1200" dirty="0" smtClean="0">
              <a:solidFill>
                <a:srgbClr val="002060"/>
              </a:solidFill>
            </a:rPr>
            <a:t> - универсальный программный комплекс по автоматизации на КПК и через </a:t>
          </a:r>
          <a:r>
            <a:rPr lang="ru-RU" sz="1200" kern="1200" dirty="0" err="1" smtClean="0">
              <a:solidFill>
                <a:srgbClr val="002060"/>
              </a:solidFill>
            </a:rPr>
            <a:t>Web</a:t>
          </a:r>
          <a:r>
            <a:rPr lang="ru-RU" sz="1200" kern="1200" dirty="0" smtClean="0">
              <a:solidFill>
                <a:srgbClr val="002060"/>
              </a:solidFill>
            </a:rPr>
            <a:t> </a:t>
          </a:r>
          <a:r>
            <a:rPr lang="ru-RU" sz="1200" kern="1200" dirty="0" err="1" smtClean="0">
              <a:solidFill>
                <a:srgbClr val="002060"/>
              </a:solidFill>
            </a:rPr>
            <a:t>мерчендайзинга</a:t>
          </a:r>
          <a:r>
            <a:rPr lang="ru-RU" sz="1200" kern="1200" dirty="0" smtClean="0">
              <a:solidFill>
                <a:srgbClr val="002060"/>
              </a:solidFill>
            </a:rPr>
            <a:t>, аудита, опросов, маркетинговых исследований, инспекций и проверок на предприятиях. </a:t>
          </a:r>
          <a:endParaRPr lang="ru-RU" sz="1200" kern="1200" dirty="0">
            <a:solidFill>
              <a:srgbClr val="002060"/>
            </a:solidFill>
          </a:endParaRPr>
        </a:p>
      </dsp:txBody>
      <dsp:txXfrm>
        <a:off x="0" y="3764128"/>
        <a:ext cx="11061192" cy="8743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DC24D-02BC-4645-847C-E083F753C345}">
      <dsp:nvSpPr>
        <dsp:cNvPr id="0" name=""/>
        <dsp:cNvSpPr/>
      </dsp:nvSpPr>
      <dsp:spPr>
        <a:xfrm>
          <a:off x="0" y="320273"/>
          <a:ext cx="7096125"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В настоящее время используется три основных метода проведения подсчёта труб:</a:t>
          </a:r>
          <a:endParaRPr lang="ru-RU" sz="2700" kern="1200"/>
        </a:p>
      </dsp:txBody>
      <dsp:txXfrm>
        <a:off x="0" y="320273"/>
        <a:ext cx="7096125" cy="1074060"/>
      </dsp:txXfrm>
    </dsp:sp>
    <dsp:sp modelId="{96FF3DF9-BD9B-452E-BBC8-186F073DEB9D}">
      <dsp:nvSpPr>
        <dsp:cNvPr id="0" name=""/>
        <dsp:cNvSpPr/>
      </dsp:nvSpPr>
      <dsp:spPr>
        <a:xfrm>
          <a:off x="0" y="1394333"/>
          <a:ext cx="7096125" cy="229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30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ru-RU" sz="2100" kern="1200" dirty="0" smtClean="0">
              <a:solidFill>
                <a:srgbClr val="002060"/>
              </a:solidFill>
            </a:rPr>
            <a:t>В ручную. Когда работник, используя мел, помечает трубы, чтобы не считать их дважды</a:t>
          </a:r>
          <a:r>
            <a:rPr lang="en-US" sz="2100" kern="1200" dirty="0" smtClean="0">
              <a:solidFill>
                <a:srgbClr val="002060"/>
              </a:solidFill>
            </a:rPr>
            <a:t>;</a:t>
          </a:r>
          <a:endParaRPr lang="ru-RU" sz="2100" kern="1200" dirty="0">
            <a:solidFill>
              <a:srgbClr val="002060"/>
            </a:solidFill>
          </a:endParaRPr>
        </a:p>
        <a:p>
          <a:pPr marL="228600" lvl="1" indent="-228600" algn="l" defTabSz="933450" rtl="0">
            <a:lnSpc>
              <a:spcPct val="90000"/>
            </a:lnSpc>
            <a:spcBef>
              <a:spcPct val="0"/>
            </a:spcBef>
            <a:spcAft>
              <a:spcPct val="20000"/>
            </a:spcAft>
            <a:buChar char="••"/>
          </a:pPr>
          <a:r>
            <a:rPr lang="ru-RU" sz="2100" kern="1200" dirty="0" smtClean="0">
              <a:solidFill>
                <a:srgbClr val="002060"/>
              </a:solidFill>
            </a:rPr>
            <a:t>По фотографии – это когда, работник фотографирует стеллаж или навал из труб, а затем, опять же вручную помечает посчитанные трубы, но только на фотографии</a:t>
          </a:r>
          <a:r>
            <a:rPr lang="en-US" sz="2100" kern="1200" dirty="0" smtClean="0">
              <a:solidFill>
                <a:srgbClr val="002060"/>
              </a:solidFill>
            </a:rPr>
            <a:t>;</a:t>
          </a:r>
          <a:endParaRPr lang="ru-RU" sz="2100" kern="1200" dirty="0">
            <a:solidFill>
              <a:srgbClr val="002060"/>
            </a:solidFill>
          </a:endParaRPr>
        </a:p>
        <a:p>
          <a:pPr marL="228600" lvl="1" indent="-228600" algn="l" defTabSz="933450" rtl="0">
            <a:lnSpc>
              <a:spcPct val="90000"/>
            </a:lnSpc>
            <a:spcBef>
              <a:spcPct val="0"/>
            </a:spcBef>
            <a:spcAft>
              <a:spcPct val="20000"/>
            </a:spcAft>
            <a:buChar char="••"/>
          </a:pPr>
          <a:r>
            <a:rPr lang="ru-RU" sz="2100" kern="1200" smtClean="0">
              <a:solidFill>
                <a:srgbClr val="002060"/>
              </a:solidFill>
            </a:rPr>
            <a:t>С помощью автокрана, производится переукладка труб с одновременным подсчётом количества.</a:t>
          </a:r>
          <a:endParaRPr lang="ru-RU" sz="2100" kern="1200">
            <a:solidFill>
              <a:srgbClr val="002060"/>
            </a:solidFill>
          </a:endParaRPr>
        </a:p>
      </dsp:txBody>
      <dsp:txXfrm>
        <a:off x="0" y="1394333"/>
        <a:ext cx="7096125" cy="22914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D7BD62-DD8A-41E2-9844-8DAC14851D5A}">
      <dsp:nvSpPr>
        <dsp:cNvPr id="0" name=""/>
        <dsp:cNvSpPr/>
      </dsp:nvSpPr>
      <dsp:spPr>
        <a:xfrm>
          <a:off x="0" y="241788"/>
          <a:ext cx="7419975" cy="4197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В настоящее время, оперативный учёт количества труб (НКТ, строительных, буровых) является очень трудоёмкой и затратной деятельностью компании. Особенно это актуально на вновь вводимых месторождениях, где обустройство баз хранения, как правило, отстает от начала добычи. При бурении, трубы хранятся на выкладках из брёвен. При строительстве трубопроводов, не возможно таскать стеллажи за строительными бригадами. Велики риски потери труб – часто их забывают где-то на местности, при этом так же велики риски хищения труб.</a:t>
          </a:r>
          <a:endParaRPr lang="ru-RU" sz="2300" kern="1200" dirty="0"/>
        </a:p>
      </dsp:txBody>
      <dsp:txXfrm>
        <a:off x="0" y="241788"/>
        <a:ext cx="7419975" cy="4197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C4FE3-675D-4570-9559-A5F93DA56DD6}">
      <dsp:nvSpPr>
        <dsp:cNvPr id="0" name=""/>
        <dsp:cNvSpPr/>
      </dsp:nvSpPr>
      <dsp:spPr>
        <a:xfrm>
          <a:off x="456485" y="0"/>
          <a:ext cx="5173503"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CC280-B2D9-47A0-BA44-452B38E3A406}">
      <dsp:nvSpPr>
        <dsp:cNvPr id="0" name=""/>
        <dsp:cNvSpPr/>
      </dsp:nvSpPr>
      <dsp:spPr>
        <a:xfrm>
          <a:off x="650" y="1305401"/>
          <a:ext cx="184908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kern="1200" dirty="0" smtClean="0"/>
            <a:t>Трубы, складируются в стеллажах высотой несколько метров, либо навалом, что сильно затрудняет работы по подсчёту и небезопасно для работников, осуществляющих учёт и инвентаризацию, - повышается риск производственного травматизма. </a:t>
          </a:r>
          <a:endParaRPr lang="ru-RU" sz="1050" kern="1200" dirty="0"/>
        </a:p>
      </dsp:txBody>
      <dsp:txXfrm>
        <a:off x="650" y="1305401"/>
        <a:ext cx="1849086" cy="1740535"/>
      </dsp:txXfrm>
    </dsp:sp>
    <dsp:sp modelId="{3DE860A3-3175-4123-BE86-B133724F9A57}">
      <dsp:nvSpPr>
        <dsp:cNvPr id="0" name=""/>
        <dsp:cNvSpPr/>
      </dsp:nvSpPr>
      <dsp:spPr>
        <a:xfrm>
          <a:off x="2118694" y="1305401"/>
          <a:ext cx="184908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t>Одной из главных проблем является отсутствие единой методики и технологии для подсчёта количества труб. </a:t>
          </a:r>
          <a:endParaRPr lang="ru-RU" sz="1400" kern="1200"/>
        </a:p>
      </dsp:txBody>
      <dsp:txXfrm>
        <a:off x="2118694" y="1305401"/>
        <a:ext cx="1849086" cy="1740535"/>
      </dsp:txXfrm>
    </dsp:sp>
    <dsp:sp modelId="{FEFA0A6D-EE03-49E5-AEA7-4FC0CEF004BA}">
      <dsp:nvSpPr>
        <dsp:cNvPr id="0" name=""/>
        <dsp:cNvSpPr/>
      </dsp:nvSpPr>
      <dsp:spPr>
        <a:xfrm>
          <a:off x="4236738" y="1305401"/>
          <a:ext cx="184908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t>Степень автоматизации оперативного учета и инвентаризации труб близка к нулю.</a:t>
          </a:r>
          <a:endParaRPr lang="ru-RU" sz="1400" kern="1200"/>
        </a:p>
      </dsp:txBody>
      <dsp:txXfrm>
        <a:off x="4236738" y="1305401"/>
        <a:ext cx="1849086" cy="174053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7A88E1-6C48-4FD7-9B7E-B644140DDFC1}">
      <dsp:nvSpPr>
        <dsp:cNvPr id="0" name=""/>
        <dsp:cNvSpPr/>
      </dsp:nvSpPr>
      <dsp:spPr>
        <a:xfrm>
          <a:off x="0" y="73836"/>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1.Снижение рисков производственного травматизма. </a:t>
          </a:r>
          <a:endParaRPr lang="ru-RU" sz="1500" kern="1200"/>
        </a:p>
      </dsp:txBody>
      <dsp:txXfrm>
        <a:off x="0" y="73836"/>
        <a:ext cx="8039100" cy="595877"/>
      </dsp:txXfrm>
    </dsp:sp>
    <dsp:sp modelId="{2D1C28CE-24A7-4D17-BBB0-9F73B8C87C83}">
      <dsp:nvSpPr>
        <dsp:cNvPr id="0" name=""/>
        <dsp:cNvSpPr/>
      </dsp:nvSpPr>
      <dsp:spPr>
        <a:xfrm>
          <a:off x="0" y="712913"/>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2.Синижение рисков хищения труб, </a:t>
          </a:r>
          <a:r>
            <a:rPr lang="en-US" sz="1500" kern="1200" smtClean="0"/>
            <a:t>- </a:t>
          </a:r>
          <a:r>
            <a:rPr lang="ru-RU" sz="1500" kern="1200" smtClean="0"/>
            <a:t>можем проводить учет труб значительно чаще.</a:t>
          </a:r>
          <a:endParaRPr lang="ru-RU" sz="1500" kern="1200"/>
        </a:p>
      </dsp:txBody>
      <dsp:txXfrm>
        <a:off x="0" y="712913"/>
        <a:ext cx="8039100" cy="595877"/>
      </dsp:txXfrm>
    </dsp:sp>
    <dsp:sp modelId="{BF138B0B-03FB-4556-915F-DA8F627E0693}">
      <dsp:nvSpPr>
        <dsp:cNvPr id="0" name=""/>
        <dsp:cNvSpPr/>
      </dsp:nvSpPr>
      <dsp:spPr>
        <a:xfrm>
          <a:off x="0" y="1351991"/>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3.Ускорить и упростить процесс оперативного учета труб. Результат измерения должен  выдаваться с большой точностью.</a:t>
          </a:r>
          <a:endParaRPr lang="ru-RU" sz="1500" kern="1200"/>
        </a:p>
      </dsp:txBody>
      <dsp:txXfrm>
        <a:off x="0" y="1351991"/>
        <a:ext cx="8039100" cy="595877"/>
      </dsp:txXfrm>
    </dsp:sp>
    <dsp:sp modelId="{9ADD609D-CDD9-415A-8DE0-354AFAEED469}">
      <dsp:nvSpPr>
        <dsp:cNvPr id="0" name=""/>
        <dsp:cNvSpPr/>
      </dsp:nvSpPr>
      <dsp:spPr>
        <a:xfrm>
          <a:off x="0" y="1991068"/>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4.Применение единого подхода к подсчёту труб. Исключить субъективный фактор замера.</a:t>
          </a:r>
          <a:endParaRPr lang="ru-RU" sz="1500" kern="1200"/>
        </a:p>
      </dsp:txBody>
      <dsp:txXfrm>
        <a:off x="0" y="1991068"/>
        <a:ext cx="8039100" cy="595877"/>
      </dsp:txXfrm>
    </dsp:sp>
    <dsp:sp modelId="{1D448059-DFB5-4636-8E12-43C71A6D1FFC}">
      <dsp:nvSpPr>
        <dsp:cNvPr id="0" name=""/>
        <dsp:cNvSpPr/>
      </dsp:nvSpPr>
      <dsp:spPr>
        <a:xfrm>
          <a:off x="0" y="2630145"/>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5.Предоставить заказчику механизм инвентаризации труб на основе единой методики с минимально возможной погрешностью.</a:t>
          </a:r>
          <a:endParaRPr lang="ru-RU" sz="1500" kern="1200"/>
        </a:p>
      </dsp:txBody>
      <dsp:txXfrm>
        <a:off x="0" y="2630145"/>
        <a:ext cx="8039100" cy="595877"/>
      </dsp:txXfrm>
    </dsp:sp>
    <dsp:sp modelId="{7B6083C1-9FC8-496B-9D37-EF15CD25849E}">
      <dsp:nvSpPr>
        <dsp:cNvPr id="0" name=""/>
        <dsp:cNvSpPr/>
      </dsp:nvSpPr>
      <dsp:spPr>
        <a:xfrm>
          <a:off x="0" y="3269223"/>
          <a:ext cx="8039100"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6.Обеспечить возможность выгрузки данных оперативного учета и инвентаризации для обработки в существующих программах учета заказчика.</a:t>
          </a:r>
          <a:endParaRPr lang="ru-RU" sz="1500" kern="1200"/>
        </a:p>
      </dsp:txBody>
      <dsp:txXfrm>
        <a:off x="0" y="3269223"/>
        <a:ext cx="8039100" cy="59587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0D4AAA-5770-4DF7-A3D4-CDDA60DE7652}">
      <dsp:nvSpPr>
        <dsp:cNvPr id="0" name=""/>
        <dsp:cNvSpPr/>
      </dsp:nvSpPr>
      <dsp:spPr>
        <a:xfrm>
          <a:off x="0" y="360"/>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В апреле 2018 года проект участвовал в научно-технической конференции «Газпром</a:t>
          </a:r>
          <a:r>
            <a:rPr lang="en-US" sz="1600" kern="1200" dirty="0" smtClean="0"/>
            <a:t> </a:t>
          </a:r>
          <a:r>
            <a:rPr lang="ru-RU" sz="1600" kern="1200" dirty="0" smtClean="0"/>
            <a:t>нефть» .</a:t>
          </a:r>
          <a:endParaRPr lang="ru-RU" sz="1600" kern="1200" dirty="0"/>
        </a:p>
      </dsp:txBody>
      <dsp:txXfrm>
        <a:off x="0" y="360"/>
        <a:ext cx="11007986" cy="682646"/>
      </dsp:txXfrm>
    </dsp:sp>
    <dsp:sp modelId="{82FFFC63-367D-4493-A76F-20D2F27234DD}">
      <dsp:nvSpPr>
        <dsp:cNvPr id="0" name=""/>
        <dsp:cNvSpPr/>
      </dsp:nvSpPr>
      <dsp:spPr>
        <a:xfrm>
          <a:off x="0" y="694186"/>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По результатам конференции проект занял второе место.</a:t>
          </a:r>
          <a:endParaRPr lang="ru-RU" sz="1600" kern="1200"/>
        </a:p>
      </dsp:txBody>
      <dsp:txXfrm>
        <a:off x="0" y="694186"/>
        <a:ext cx="11007986" cy="682646"/>
      </dsp:txXfrm>
    </dsp:sp>
    <dsp:sp modelId="{40CDD0B3-9AD3-4630-B9A6-A063FFBAFDC7}">
      <dsp:nvSpPr>
        <dsp:cNvPr id="0" name=""/>
        <dsp:cNvSpPr/>
      </dsp:nvSpPr>
      <dsp:spPr>
        <a:xfrm>
          <a:off x="0" y="1388011"/>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Был подготовлен прототип программно-аппаратного комплекса УБДРКОПФ, прототип был представлен руководству ООО «Газпромнефть-Восток».</a:t>
          </a:r>
          <a:endParaRPr lang="ru-RU" sz="1600" kern="1200"/>
        </a:p>
      </dsp:txBody>
      <dsp:txXfrm>
        <a:off x="0" y="1388011"/>
        <a:ext cx="11007986" cy="682646"/>
      </dsp:txXfrm>
    </dsp:sp>
    <dsp:sp modelId="{7875BD15-BBB8-43B5-941E-A962F98D7FFF}">
      <dsp:nvSpPr>
        <dsp:cNvPr id="0" name=""/>
        <dsp:cNvSpPr/>
      </dsp:nvSpPr>
      <dsp:spPr>
        <a:xfrm>
          <a:off x="0" y="2081837"/>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По результатам переговоров был подготовлен рабочий проект, проведены испытания силами ООО «9 бит», разработана программа испытаний (опытно-промышленной эксплуатации) ПАК в ООО «Газпромнефть-Восток».</a:t>
          </a:r>
          <a:endParaRPr lang="ru-RU" sz="1600" kern="1200"/>
        </a:p>
      </dsp:txBody>
      <dsp:txXfrm>
        <a:off x="0" y="2081837"/>
        <a:ext cx="11007986" cy="682646"/>
      </dsp:txXfrm>
    </dsp:sp>
    <dsp:sp modelId="{F6FAA27F-DFCB-4AFB-BFBF-9557B5064F63}">
      <dsp:nvSpPr>
        <dsp:cNvPr id="0" name=""/>
        <dsp:cNvSpPr/>
      </dsp:nvSpPr>
      <dsp:spPr>
        <a:xfrm>
          <a:off x="0" y="2775663"/>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В результате был подписан договор с ООО «Газпромнефть-Восток» о проведении опытно-промышленной эксплуатации.</a:t>
          </a:r>
          <a:endParaRPr lang="ru-RU" sz="1600" kern="1200"/>
        </a:p>
      </dsp:txBody>
      <dsp:txXfrm>
        <a:off x="0" y="2775663"/>
        <a:ext cx="11007986" cy="682646"/>
      </dsp:txXfrm>
    </dsp:sp>
    <dsp:sp modelId="{A2F531D6-A38F-467C-BCFF-E852C60B54F2}">
      <dsp:nvSpPr>
        <dsp:cNvPr id="0" name=""/>
        <dsp:cNvSpPr/>
      </dsp:nvSpPr>
      <dsp:spPr>
        <a:xfrm>
          <a:off x="0" y="3469488"/>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В настоящее время ведется активная доработка продукта, существенно доработана механика проведения расчета.</a:t>
          </a:r>
          <a:endParaRPr lang="ru-RU" sz="1600" kern="1200"/>
        </a:p>
      </dsp:txBody>
      <dsp:txXfrm>
        <a:off x="0" y="3469488"/>
        <a:ext cx="11007986" cy="682646"/>
      </dsp:txXfrm>
    </dsp:sp>
    <dsp:sp modelId="{35CC3A9B-978B-47E9-A858-469008BDBC51}">
      <dsp:nvSpPr>
        <dsp:cNvPr id="0" name=""/>
        <dsp:cNvSpPr/>
      </dsp:nvSpPr>
      <dsp:spPr>
        <a:xfrm>
          <a:off x="0" y="4163314"/>
          <a:ext cx="11007986" cy="6826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Ожидаемые результаты: подсчет труб в автоматическом режиме с погрешностью до 3% не более 5-и минут, подсчет тысячи труб в режиме инвентаризации с погрешностью не более 1% не более 10 минут. Допускается использование комбинации расчетов. Выдача результатов замеров для последующей обработки в формате </a:t>
          </a:r>
          <a:r>
            <a:rPr lang="en-US" sz="1600" kern="1200" smtClean="0"/>
            <a:t>Excel</a:t>
          </a:r>
          <a:r>
            <a:rPr lang="ru-RU" sz="1600" kern="1200" smtClean="0"/>
            <a:t>.</a:t>
          </a:r>
          <a:endParaRPr lang="ru-RU" sz="1600" kern="1200"/>
        </a:p>
      </dsp:txBody>
      <dsp:txXfrm>
        <a:off x="0" y="4163314"/>
        <a:ext cx="11007986" cy="6826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F010B9-D7B8-4BD7-85EB-CD4E4540C7E4}">
      <dsp:nvSpPr>
        <dsp:cNvPr id="0" name=""/>
        <dsp:cNvSpPr/>
      </dsp:nvSpPr>
      <dsp:spPr>
        <a:xfrm>
          <a:off x="0" y="22779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ПАК позволяет провести расчет непосредственно у стеллажа, однако при этом не гарантируется заявленная точность и скорость расчета. </a:t>
          </a:r>
          <a:endParaRPr lang="ru-RU" sz="2300" kern="1200" dirty="0"/>
        </a:p>
      </dsp:txBody>
      <dsp:txXfrm>
        <a:off x="0" y="227799"/>
        <a:ext cx="10515600" cy="914940"/>
      </dsp:txXfrm>
    </dsp:sp>
    <dsp:sp modelId="{9C6EFE65-BE9A-43AF-A11F-0FD40B5B9C50}">
      <dsp:nvSpPr>
        <dsp:cNvPr id="0" name=""/>
        <dsp:cNvSpPr/>
      </dsp:nvSpPr>
      <dsp:spPr>
        <a:xfrm>
          <a:off x="0" y="1208979"/>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smtClean="0"/>
            <a:t>Рекомендуемая процедура замера:</a:t>
          </a:r>
          <a:endParaRPr lang="ru-RU" sz="2300" kern="1200"/>
        </a:p>
      </dsp:txBody>
      <dsp:txXfrm>
        <a:off x="0" y="1208979"/>
        <a:ext cx="10515600" cy="914940"/>
      </dsp:txXfrm>
    </dsp:sp>
    <dsp:sp modelId="{9CF1B2F4-A3D8-431A-9DDB-7C353550CE85}">
      <dsp:nvSpPr>
        <dsp:cNvPr id="0" name=""/>
        <dsp:cNvSpPr/>
      </dsp:nvSpPr>
      <dsp:spPr>
        <a:xfrm>
          <a:off x="0" y="2123919"/>
          <a:ext cx="10515600" cy="199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ru-RU" sz="1800" kern="1200" dirty="0" smtClean="0">
              <a:solidFill>
                <a:srgbClr val="002060"/>
              </a:solidFill>
            </a:rPr>
            <a:t>производится фотографирование стеллажей с одновременным созданием объекта «Расчет» в</a:t>
          </a:r>
          <a:r>
            <a:rPr lang="en-US" sz="1800" kern="1200" dirty="0" smtClean="0">
              <a:solidFill>
                <a:srgbClr val="002060"/>
              </a:solidFill>
            </a:rPr>
            <a:t> </a:t>
          </a:r>
          <a:r>
            <a:rPr lang="ru-RU" sz="1800" kern="1200" dirty="0" smtClean="0">
              <a:solidFill>
                <a:srgbClr val="002060"/>
              </a:solidFill>
            </a:rPr>
            <a:t>программном обеспечении УБДРКОПФ</a:t>
          </a:r>
          <a:r>
            <a:rPr lang="en-US" sz="1800" kern="1200" dirty="0" smtClean="0">
              <a:solidFill>
                <a:srgbClr val="002060"/>
              </a:solidFill>
            </a:rPr>
            <a:t>;</a:t>
          </a:r>
          <a:endParaRPr lang="ru-RU" sz="1800" kern="1200" dirty="0">
            <a:solidFill>
              <a:srgbClr val="002060"/>
            </a:solidFill>
          </a:endParaRPr>
        </a:p>
        <a:p>
          <a:pPr marL="171450" lvl="1" indent="-171450" algn="l" defTabSz="800100" rtl="0">
            <a:lnSpc>
              <a:spcPct val="90000"/>
            </a:lnSpc>
            <a:spcBef>
              <a:spcPct val="0"/>
            </a:spcBef>
            <a:spcAft>
              <a:spcPct val="20000"/>
            </a:spcAft>
            <a:buChar char="••"/>
          </a:pPr>
          <a:r>
            <a:rPr lang="ru-RU" sz="1800" kern="1200" dirty="0" smtClean="0">
              <a:solidFill>
                <a:srgbClr val="002060"/>
              </a:solidFill>
            </a:rPr>
            <a:t>планшет приносится на рабочее место оснащенное столом, к планшету подключается манипулятор</a:t>
          </a:r>
          <a:r>
            <a:rPr lang="en-US" sz="1800" kern="1200" dirty="0" smtClean="0">
              <a:solidFill>
                <a:srgbClr val="002060"/>
              </a:solidFill>
            </a:rPr>
            <a:t> </a:t>
          </a:r>
          <a:r>
            <a:rPr lang="ru-RU" sz="1800" kern="1200" dirty="0" smtClean="0">
              <a:solidFill>
                <a:srgbClr val="002060"/>
              </a:solidFill>
            </a:rPr>
            <a:t>мышь и производятся расчеты количества труб на основании ранее собранной информации</a:t>
          </a:r>
          <a:r>
            <a:rPr lang="en-US" sz="1800" kern="1200" dirty="0" smtClean="0">
              <a:solidFill>
                <a:srgbClr val="002060"/>
              </a:solidFill>
            </a:rPr>
            <a:t>;</a:t>
          </a:r>
          <a:endParaRPr lang="ru-RU" sz="1800" kern="1200" dirty="0">
            <a:solidFill>
              <a:srgbClr val="002060"/>
            </a:solidFill>
          </a:endParaRPr>
        </a:p>
        <a:p>
          <a:pPr marL="171450" lvl="1" indent="-171450" algn="l" defTabSz="800100" rtl="0">
            <a:lnSpc>
              <a:spcPct val="90000"/>
            </a:lnSpc>
            <a:spcBef>
              <a:spcPct val="0"/>
            </a:spcBef>
            <a:spcAft>
              <a:spcPct val="20000"/>
            </a:spcAft>
            <a:buChar char="••"/>
          </a:pPr>
          <a:r>
            <a:rPr lang="ru-RU" sz="1800" kern="1200" dirty="0" smtClean="0">
              <a:solidFill>
                <a:srgbClr val="002060"/>
              </a:solidFill>
            </a:rPr>
            <a:t>при проведении расчета оператор должен иметь устойчивые навыки</a:t>
          </a:r>
          <a:r>
            <a:rPr lang="en-US" sz="1800" kern="1200" dirty="0" smtClean="0">
              <a:solidFill>
                <a:srgbClr val="002060"/>
              </a:solidFill>
            </a:rPr>
            <a:t> </a:t>
          </a:r>
          <a:r>
            <a:rPr lang="ru-RU" sz="1800" kern="1200" dirty="0" smtClean="0">
              <a:solidFill>
                <a:srgbClr val="002060"/>
              </a:solidFill>
            </a:rPr>
            <a:t>работы с программным</a:t>
          </a:r>
          <a:r>
            <a:rPr lang="en-US" sz="1800" kern="1200" dirty="0" smtClean="0">
              <a:solidFill>
                <a:srgbClr val="002060"/>
              </a:solidFill>
            </a:rPr>
            <a:t> </a:t>
          </a:r>
          <a:r>
            <a:rPr lang="ru-RU" sz="1800" kern="1200" dirty="0" smtClean="0">
              <a:solidFill>
                <a:srgbClr val="002060"/>
              </a:solidFill>
            </a:rPr>
            <a:t>обеспечением УБДРКОПФ, соблюдать процедуру замера, описанную в руководстве пользователя.</a:t>
          </a:r>
          <a:endParaRPr lang="ru-RU" sz="1800" kern="1200" dirty="0">
            <a:solidFill>
              <a:srgbClr val="002060"/>
            </a:solidFill>
          </a:endParaRPr>
        </a:p>
        <a:p>
          <a:pPr marL="171450" lvl="1" indent="-171450" algn="l" defTabSz="800100" rtl="0">
            <a:lnSpc>
              <a:spcPct val="90000"/>
            </a:lnSpc>
            <a:spcBef>
              <a:spcPct val="0"/>
            </a:spcBef>
            <a:spcAft>
              <a:spcPct val="20000"/>
            </a:spcAft>
            <a:buChar char="••"/>
          </a:pPr>
          <a:endParaRPr lang="ru-RU" sz="1800" kern="1200">
            <a:solidFill>
              <a:srgbClr val="002060"/>
            </a:solidFill>
          </a:endParaRPr>
        </a:p>
      </dsp:txBody>
      <dsp:txXfrm>
        <a:off x="0" y="2123919"/>
        <a:ext cx="10515600" cy="19996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85D3F6-A93D-42D5-93DE-D7F8CD8DB7C4}">
      <dsp:nvSpPr>
        <dsp:cNvPr id="0" name=""/>
        <dsp:cNvSpPr/>
      </dsp:nvSpPr>
      <dsp:spPr>
        <a:xfrm>
          <a:off x="0" y="1227"/>
          <a:ext cx="4457700" cy="3201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Расчет этого стеллажа </a:t>
          </a:r>
          <a:r>
            <a:rPr lang="en-US" sz="2400" kern="1200" smtClean="0"/>
            <a:t>c </a:t>
          </a:r>
          <a:r>
            <a:rPr lang="ru-RU" sz="2400" kern="1200" smtClean="0"/>
            <a:t>956 трубами в программе </a:t>
          </a:r>
          <a:r>
            <a:rPr lang="en-US" sz="2400" kern="1200" smtClean="0"/>
            <a:t>Paint </a:t>
          </a:r>
          <a:r>
            <a:rPr lang="ru-RU" sz="2400" kern="1200" smtClean="0"/>
            <a:t>с имитацией шума в офисе, с отвлечением оператора небольшими вопросами по работе занял 28 минут 38 секунд, при этом оператор насчитал 934 трубы.</a:t>
          </a:r>
          <a:endParaRPr lang="ru-RU" sz="2400" kern="1200"/>
        </a:p>
      </dsp:txBody>
      <dsp:txXfrm>
        <a:off x="0" y="1227"/>
        <a:ext cx="4457700" cy="320111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E7C3A6-E24C-493B-A17B-46C3126FBF23}">
      <dsp:nvSpPr>
        <dsp:cNvPr id="0" name=""/>
        <dsp:cNvSpPr/>
      </dsp:nvSpPr>
      <dsp:spPr>
        <a:xfrm>
          <a:off x="0" y="200247"/>
          <a:ext cx="4467225"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Расчет данного стеллажа в автоматическом режиме занял менее 7 минут, 972 трубы.</a:t>
          </a:r>
          <a:endParaRPr lang="ru-RU" sz="1700" kern="1200" dirty="0"/>
        </a:p>
      </dsp:txBody>
      <dsp:txXfrm>
        <a:off x="0" y="200247"/>
        <a:ext cx="4467225" cy="950990"/>
      </dsp:txXfrm>
    </dsp:sp>
    <dsp:sp modelId="{19D09CF9-AEDD-4115-A068-A9E076E1D46D}">
      <dsp:nvSpPr>
        <dsp:cNvPr id="0" name=""/>
        <dsp:cNvSpPr/>
      </dsp:nvSpPr>
      <dsp:spPr>
        <a:xfrm>
          <a:off x="0" y="1200198"/>
          <a:ext cx="4467225"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В режиме инвентаризации 15 минут 25 сек, 954 трубы.</a:t>
          </a:r>
          <a:endParaRPr lang="ru-RU" sz="1700" kern="1200"/>
        </a:p>
      </dsp:txBody>
      <dsp:txXfrm>
        <a:off x="0" y="1200198"/>
        <a:ext cx="4467225" cy="950990"/>
      </dsp:txXfrm>
    </dsp:sp>
    <dsp:sp modelId="{DC0EF407-D56B-4CBE-B2C6-980FB88F7638}">
      <dsp:nvSpPr>
        <dsp:cNvPr id="0" name=""/>
        <dsp:cNvSpPr/>
      </dsp:nvSpPr>
      <dsp:spPr>
        <a:xfrm>
          <a:off x="0" y="2200149"/>
          <a:ext cx="4467225"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При этом так же имитировался шум офиса, оператор отвлекался вопросами по работе. Однако весь подсчет велся программой. </a:t>
          </a:r>
          <a:endParaRPr lang="ru-RU" sz="1700" kern="1200"/>
        </a:p>
      </dsp:txBody>
      <dsp:txXfrm>
        <a:off x="0" y="2200149"/>
        <a:ext cx="4467225" cy="950990"/>
      </dsp:txXfrm>
    </dsp:sp>
    <dsp:sp modelId="{E0BC0EE5-966B-45EA-BBBE-A2C537A5BC9F}">
      <dsp:nvSpPr>
        <dsp:cNvPr id="0" name=""/>
        <dsp:cNvSpPr/>
      </dsp:nvSpPr>
      <dsp:spPr>
        <a:xfrm>
          <a:off x="0" y="3200099"/>
          <a:ext cx="4467225"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В режиме инвентаризации достигнута погрешность 0,2%, в авторежиме 1,6%. Погрешность в программе </a:t>
          </a:r>
          <a:r>
            <a:rPr lang="en-US" sz="1700" kern="1200" smtClean="0"/>
            <a:t>Paint – </a:t>
          </a:r>
          <a:r>
            <a:rPr lang="ru-RU" sz="1700" kern="1200" smtClean="0"/>
            <a:t>2,3%.</a:t>
          </a:r>
          <a:endParaRPr lang="ru-RU" sz="1700" kern="1200"/>
        </a:p>
      </dsp:txBody>
      <dsp:txXfrm>
        <a:off x="0" y="3200099"/>
        <a:ext cx="4467225" cy="95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ED202-DDA3-434E-A9D2-4970996C4171}" type="datetimeFigureOut">
              <a:rPr lang="ru-RU" smtClean="0"/>
              <a:pPr/>
              <a:t>13.04.2020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16C10-C275-453D-A214-78AE3FAACACB}" type="slidenum">
              <a:rPr lang="ru-RU" smtClean="0"/>
              <a:pPr/>
              <a:t>‹#›</a:t>
            </a:fld>
            <a:endParaRPr lang="ru-RU"/>
          </a:p>
        </p:txBody>
      </p:sp>
    </p:spTree>
    <p:extLst>
      <p:ext uri="{BB962C8B-B14F-4D97-AF65-F5344CB8AC3E}">
        <p14:creationId xmlns="" xmlns:p14="http://schemas.microsoft.com/office/powerpoint/2010/main" val="95500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16C10-C275-453D-A214-78AE3FAACACB}" type="slidenum">
              <a:rPr lang="ru-RU" smtClean="0"/>
              <a:pPr/>
              <a:t>2</a:t>
            </a:fld>
            <a:endParaRPr lang="ru-RU"/>
          </a:p>
        </p:txBody>
      </p:sp>
    </p:spTree>
    <p:extLst>
      <p:ext uri="{BB962C8B-B14F-4D97-AF65-F5344CB8AC3E}">
        <p14:creationId xmlns="" xmlns:p14="http://schemas.microsoft.com/office/powerpoint/2010/main" val="294649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16C10-C275-453D-A214-78AE3FAACACB}" type="slidenum">
              <a:rPr lang="ru-RU" smtClean="0"/>
              <a:pPr/>
              <a:t>3</a:t>
            </a:fld>
            <a:endParaRPr lang="ru-RU"/>
          </a:p>
        </p:txBody>
      </p:sp>
    </p:spTree>
    <p:extLst>
      <p:ext uri="{BB962C8B-B14F-4D97-AF65-F5344CB8AC3E}">
        <p14:creationId xmlns="" xmlns:p14="http://schemas.microsoft.com/office/powerpoint/2010/main" val="49700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16C10-C275-453D-A214-78AE3FAACACB}" type="slidenum">
              <a:rPr lang="ru-RU" smtClean="0"/>
              <a:pPr/>
              <a:t>10</a:t>
            </a:fld>
            <a:endParaRPr lang="ru-RU"/>
          </a:p>
        </p:txBody>
      </p:sp>
    </p:spTree>
    <p:extLst>
      <p:ext uri="{BB962C8B-B14F-4D97-AF65-F5344CB8AC3E}">
        <p14:creationId xmlns="" xmlns:p14="http://schemas.microsoft.com/office/powerpoint/2010/main" val="97527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616C10-C275-453D-A214-78AE3FAACACB}" type="slidenum">
              <a:rPr lang="ru-RU" smtClean="0"/>
              <a:pPr/>
              <a:t>11</a:t>
            </a:fld>
            <a:endParaRPr lang="ru-RU"/>
          </a:p>
        </p:txBody>
      </p:sp>
    </p:spTree>
    <p:extLst>
      <p:ext uri="{BB962C8B-B14F-4D97-AF65-F5344CB8AC3E}">
        <p14:creationId xmlns="" xmlns:p14="http://schemas.microsoft.com/office/powerpoint/2010/main" val="384056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30551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224859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218921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328293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332621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260016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146757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72665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374303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102996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559E9E6-C074-41F6-BE04-57D91067A505}"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202364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9E9E6-C074-41F6-BE04-57D91067A505}" type="datetimeFigureOut">
              <a:rPr lang="ru-RU" smtClean="0"/>
              <a:pPr/>
              <a:t>13.04.2020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A414-7E90-4056-A02C-582A346234D3}" type="slidenum">
              <a:rPr lang="ru-RU" smtClean="0"/>
              <a:pPr/>
              <a:t>‹#›</a:t>
            </a:fld>
            <a:endParaRPr lang="ru-RU"/>
          </a:p>
        </p:txBody>
      </p:sp>
    </p:spTree>
    <p:extLst>
      <p:ext uri="{BB962C8B-B14F-4D97-AF65-F5344CB8AC3E}">
        <p14:creationId xmlns="" xmlns:p14="http://schemas.microsoft.com/office/powerpoint/2010/main" val="145853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b="1" dirty="0" smtClean="0">
                <a:solidFill>
                  <a:srgbClr val="002060"/>
                </a:solidFill>
              </a:rPr>
              <a:t>ПАК УБДРКОПФ</a:t>
            </a:r>
            <a:endParaRPr lang="ru-RU" sz="8000" b="1" dirty="0">
              <a:solidFill>
                <a:srgbClr val="002060"/>
              </a:solidFill>
            </a:endParaRPr>
          </a:p>
        </p:txBody>
      </p:sp>
      <p:sp>
        <p:nvSpPr>
          <p:cNvPr id="3" name="Подзаголовок 2"/>
          <p:cNvSpPr>
            <a:spLocks noGrp="1"/>
          </p:cNvSpPr>
          <p:nvPr>
            <p:ph type="subTitle" idx="1"/>
          </p:nvPr>
        </p:nvSpPr>
        <p:spPr/>
        <p:txBody>
          <a:bodyPr/>
          <a:lstStyle/>
          <a:p>
            <a:r>
              <a:rPr lang="ru-RU" dirty="0" smtClean="0">
                <a:solidFill>
                  <a:srgbClr val="002060"/>
                </a:solidFill>
              </a:rPr>
              <a:t>Программно-аппаратный комплекс</a:t>
            </a:r>
          </a:p>
          <a:p>
            <a:r>
              <a:rPr lang="ru-RU" dirty="0" smtClean="0">
                <a:solidFill>
                  <a:srgbClr val="002060"/>
                </a:solidFill>
              </a:rPr>
              <a:t>Универсальный </a:t>
            </a:r>
            <a:r>
              <a:rPr lang="ru-RU" dirty="0">
                <a:solidFill>
                  <a:srgbClr val="002060"/>
                </a:solidFill>
              </a:rPr>
              <a:t>бесконтактный дистанционный распознаватель количества объектов по фотографии </a:t>
            </a:r>
          </a:p>
        </p:txBody>
      </p:sp>
    </p:spTree>
    <p:extLst>
      <p:ext uri="{BB962C8B-B14F-4D97-AF65-F5344CB8AC3E}">
        <p14:creationId xmlns="" xmlns:p14="http://schemas.microsoft.com/office/powerpoint/2010/main" val="227900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Картирование процесса</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924610349"/>
              </p:ext>
            </p:extLst>
          </p:nvPr>
        </p:nvGraphicFramePr>
        <p:xfrm>
          <a:off x="247269" y="1690687"/>
          <a:ext cx="44672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843272" y="1690687"/>
            <a:ext cx="7269480" cy="4543425"/>
          </a:xfrm>
          <a:prstGeom prst="rect">
            <a:avLst/>
          </a:prstGeom>
        </p:spPr>
      </p:pic>
    </p:spTree>
    <p:extLst>
      <p:ext uri="{BB962C8B-B14F-4D97-AF65-F5344CB8AC3E}">
        <p14:creationId xmlns="" xmlns:p14="http://schemas.microsoft.com/office/powerpoint/2010/main" val="2535960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Эффект от внедрения</a:t>
            </a:r>
            <a:endParaRPr lang="ru-RU" dirty="0">
              <a:solidFill>
                <a:srgbClr val="002060"/>
              </a:solidFill>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4243934754"/>
              </p:ext>
            </p:extLst>
          </p:nvPr>
        </p:nvGraphicFramePr>
        <p:xfrm>
          <a:off x="137160" y="1456543"/>
          <a:ext cx="2971800" cy="4971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Таблица 3"/>
          <p:cNvGraphicFramePr>
            <a:graphicFrameLocks noGrp="1"/>
          </p:cNvGraphicFramePr>
          <p:nvPr>
            <p:extLst>
              <p:ext uri="{D42A27DB-BD31-4B8C-83A1-F6EECF244321}">
                <p14:modId xmlns="" xmlns:p14="http://schemas.microsoft.com/office/powerpoint/2010/main" val="1584821436"/>
              </p:ext>
            </p:extLst>
          </p:nvPr>
        </p:nvGraphicFramePr>
        <p:xfrm>
          <a:off x="3304858" y="1456542"/>
          <a:ext cx="8523615" cy="4542400"/>
        </p:xfrm>
        <a:graphic>
          <a:graphicData uri="http://schemas.openxmlformats.org/drawingml/2006/table">
            <a:tbl>
              <a:tblPr>
                <a:tableStyleId>{5C22544A-7EE6-4342-B048-85BDC9FD1C3A}</a:tableStyleId>
              </a:tblPr>
              <a:tblGrid>
                <a:gridCol w="336597">
                  <a:extLst>
                    <a:ext uri="{9D8B030D-6E8A-4147-A177-3AD203B41FA5}">
                      <a16:colId xmlns="" xmlns:a16="http://schemas.microsoft.com/office/drawing/2014/main" val="20000"/>
                    </a:ext>
                  </a:extLst>
                </a:gridCol>
                <a:gridCol w="336597">
                  <a:extLst>
                    <a:ext uri="{9D8B030D-6E8A-4147-A177-3AD203B41FA5}">
                      <a16:colId xmlns="" xmlns:a16="http://schemas.microsoft.com/office/drawing/2014/main" val="20001"/>
                    </a:ext>
                  </a:extLst>
                </a:gridCol>
                <a:gridCol w="336597">
                  <a:extLst>
                    <a:ext uri="{9D8B030D-6E8A-4147-A177-3AD203B41FA5}">
                      <a16:colId xmlns="" xmlns:a16="http://schemas.microsoft.com/office/drawing/2014/main" val="20002"/>
                    </a:ext>
                  </a:extLst>
                </a:gridCol>
                <a:gridCol w="336597">
                  <a:extLst>
                    <a:ext uri="{9D8B030D-6E8A-4147-A177-3AD203B41FA5}">
                      <a16:colId xmlns="" xmlns:a16="http://schemas.microsoft.com/office/drawing/2014/main" val="20003"/>
                    </a:ext>
                  </a:extLst>
                </a:gridCol>
                <a:gridCol w="336597">
                  <a:extLst>
                    <a:ext uri="{9D8B030D-6E8A-4147-A177-3AD203B41FA5}">
                      <a16:colId xmlns="" xmlns:a16="http://schemas.microsoft.com/office/drawing/2014/main" val="20004"/>
                    </a:ext>
                  </a:extLst>
                </a:gridCol>
                <a:gridCol w="336597">
                  <a:extLst>
                    <a:ext uri="{9D8B030D-6E8A-4147-A177-3AD203B41FA5}">
                      <a16:colId xmlns="" xmlns:a16="http://schemas.microsoft.com/office/drawing/2014/main" val="20005"/>
                    </a:ext>
                  </a:extLst>
                </a:gridCol>
                <a:gridCol w="336597">
                  <a:extLst>
                    <a:ext uri="{9D8B030D-6E8A-4147-A177-3AD203B41FA5}">
                      <a16:colId xmlns="" xmlns:a16="http://schemas.microsoft.com/office/drawing/2014/main" val="20006"/>
                    </a:ext>
                  </a:extLst>
                </a:gridCol>
                <a:gridCol w="336597">
                  <a:extLst>
                    <a:ext uri="{9D8B030D-6E8A-4147-A177-3AD203B41FA5}">
                      <a16:colId xmlns="" xmlns:a16="http://schemas.microsoft.com/office/drawing/2014/main" val="20007"/>
                    </a:ext>
                  </a:extLst>
                </a:gridCol>
                <a:gridCol w="220891">
                  <a:extLst>
                    <a:ext uri="{9D8B030D-6E8A-4147-A177-3AD203B41FA5}">
                      <a16:colId xmlns="" xmlns:a16="http://schemas.microsoft.com/office/drawing/2014/main" val="20008"/>
                    </a:ext>
                  </a:extLst>
                </a:gridCol>
                <a:gridCol w="578907">
                  <a:extLst>
                    <a:ext uri="{9D8B030D-6E8A-4147-A177-3AD203B41FA5}">
                      <a16:colId xmlns="" xmlns:a16="http://schemas.microsoft.com/office/drawing/2014/main" val="20009"/>
                    </a:ext>
                  </a:extLst>
                </a:gridCol>
                <a:gridCol w="546590">
                  <a:extLst>
                    <a:ext uri="{9D8B030D-6E8A-4147-A177-3AD203B41FA5}">
                      <a16:colId xmlns="" xmlns:a16="http://schemas.microsoft.com/office/drawing/2014/main" val="20010"/>
                    </a:ext>
                  </a:extLst>
                </a:gridCol>
                <a:gridCol w="383930">
                  <a:extLst>
                    <a:ext uri="{9D8B030D-6E8A-4147-A177-3AD203B41FA5}">
                      <a16:colId xmlns="" xmlns:a16="http://schemas.microsoft.com/office/drawing/2014/main" val="20011"/>
                    </a:ext>
                  </a:extLst>
                </a:gridCol>
                <a:gridCol w="77592">
                  <a:extLst>
                    <a:ext uri="{9D8B030D-6E8A-4147-A177-3AD203B41FA5}">
                      <a16:colId xmlns="" xmlns:a16="http://schemas.microsoft.com/office/drawing/2014/main" val="20012"/>
                    </a:ext>
                  </a:extLst>
                </a:gridCol>
                <a:gridCol w="479896">
                  <a:extLst>
                    <a:ext uri="{9D8B030D-6E8A-4147-A177-3AD203B41FA5}">
                      <a16:colId xmlns="" xmlns:a16="http://schemas.microsoft.com/office/drawing/2014/main" val="20013"/>
                    </a:ext>
                  </a:extLst>
                </a:gridCol>
                <a:gridCol w="336597">
                  <a:extLst>
                    <a:ext uri="{9D8B030D-6E8A-4147-A177-3AD203B41FA5}">
                      <a16:colId xmlns="" xmlns:a16="http://schemas.microsoft.com/office/drawing/2014/main" val="20014"/>
                    </a:ext>
                  </a:extLst>
                </a:gridCol>
                <a:gridCol w="336597">
                  <a:extLst>
                    <a:ext uri="{9D8B030D-6E8A-4147-A177-3AD203B41FA5}">
                      <a16:colId xmlns="" xmlns:a16="http://schemas.microsoft.com/office/drawing/2014/main" val="20015"/>
                    </a:ext>
                  </a:extLst>
                </a:gridCol>
                <a:gridCol w="336597">
                  <a:extLst>
                    <a:ext uri="{9D8B030D-6E8A-4147-A177-3AD203B41FA5}">
                      <a16:colId xmlns="" xmlns:a16="http://schemas.microsoft.com/office/drawing/2014/main" val="20016"/>
                    </a:ext>
                  </a:extLst>
                </a:gridCol>
                <a:gridCol w="1462641">
                  <a:extLst>
                    <a:ext uri="{9D8B030D-6E8A-4147-A177-3AD203B41FA5}">
                      <a16:colId xmlns="" xmlns:a16="http://schemas.microsoft.com/office/drawing/2014/main" val="20017"/>
                    </a:ext>
                  </a:extLst>
                </a:gridCol>
                <a:gridCol w="504056">
                  <a:extLst>
                    <a:ext uri="{9D8B030D-6E8A-4147-A177-3AD203B41FA5}">
                      <a16:colId xmlns="" xmlns:a16="http://schemas.microsoft.com/office/drawing/2014/main" val="20018"/>
                    </a:ext>
                  </a:extLst>
                </a:gridCol>
                <a:gridCol w="566545">
                  <a:extLst>
                    <a:ext uri="{9D8B030D-6E8A-4147-A177-3AD203B41FA5}">
                      <a16:colId xmlns="" xmlns:a16="http://schemas.microsoft.com/office/drawing/2014/main" val="20019"/>
                    </a:ext>
                  </a:extLst>
                </a:gridCol>
              </a:tblGrid>
              <a:tr h="224260">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gridSpan="11">
                  <a:txBody>
                    <a:bodyPr/>
                    <a:lstStyle/>
                    <a:p>
                      <a:pPr algn="l" fontAlgn="b"/>
                      <a:r>
                        <a:rPr lang="ru-RU" sz="1000" u="none" strike="noStrike">
                          <a:effectLst/>
                        </a:rPr>
                        <a:t>Технико-экономическое обоснование применения ПАК УБДРКОПФ</a:t>
                      </a:r>
                      <a:endParaRPr lang="ru-RU" sz="1000" b="1"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0"/>
                  </a:ext>
                </a:extLst>
              </a:tr>
              <a:tr h="29126">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1"/>
                  </a:ext>
                </a:extLst>
              </a:tr>
              <a:tr h="144684">
                <a:tc gridSpan="4">
                  <a:txBody>
                    <a:bodyPr/>
                    <a:lstStyle/>
                    <a:p>
                      <a:pPr algn="l" fontAlgn="b"/>
                      <a:r>
                        <a:rPr lang="ru-RU" sz="600" u="none" strike="noStrike" dirty="0">
                          <a:effectLst/>
                        </a:rPr>
                        <a:t>Количество инвентаризаций НКТ в год</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шт</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Текущие трудозатраты на одного человека</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64</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2"/>
                  </a:ext>
                </a:extLst>
              </a:tr>
              <a:tr h="144684">
                <a:tc gridSpan="6">
                  <a:txBody>
                    <a:bodyPr/>
                    <a:lstStyle/>
                    <a:p>
                      <a:pPr algn="l" fontAlgn="b"/>
                      <a:r>
                        <a:rPr lang="ru-RU" sz="600" u="none" strike="noStrike">
                          <a:effectLst/>
                        </a:rPr>
                        <a:t>Количество Цехов, где проводятся инвентаризации</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шт</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4</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Общие Теущие трудозатраты на подсчёт НКТ</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1024</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3"/>
                  </a:ext>
                </a:extLst>
              </a:tr>
              <a:tr h="144684">
                <a:tc gridSpan="7">
                  <a:txBody>
                    <a:bodyPr/>
                    <a:lstStyle/>
                    <a:p>
                      <a:pPr algn="l" fontAlgn="b"/>
                      <a:r>
                        <a:rPr lang="ru-RU" sz="600" u="none" strike="noStrike" dirty="0">
                          <a:effectLst/>
                        </a:rPr>
                        <a:t>Количество членов инвентаризационной комиссии в одном Цехе</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чел</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4</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Общие Теущие трудозатраты на подсчёт НКТ с учётом отвлечения от основной работы</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2048</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4"/>
                  </a:ext>
                </a:extLst>
              </a:tr>
              <a:tr h="144684">
                <a:tc gridSpan="6">
                  <a:txBody>
                    <a:bodyPr/>
                    <a:lstStyle/>
                    <a:p>
                      <a:pPr algn="l" fontAlgn="b"/>
                      <a:r>
                        <a:rPr lang="ru-RU" sz="600" u="none" strike="noStrike">
                          <a:effectLst/>
                        </a:rPr>
                        <a:t>Средний срок проведения инвентаризации НКТ в ручную</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дн</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8</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Планируемые трудозатраты на одного человека с ПАК</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16</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5"/>
                  </a:ext>
                </a:extLst>
              </a:tr>
              <a:tr h="144684">
                <a:tc gridSpan="8">
                  <a:txBody>
                    <a:bodyPr/>
                    <a:lstStyle/>
                    <a:p>
                      <a:pPr algn="l" fontAlgn="b"/>
                      <a:r>
                        <a:rPr lang="ru-RU" sz="600" u="none" strike="noStrike">
                          <a:effectLst/>
                        </a:rPr>
                        <a:t>Продолжительность рабочего дня во время инвентаризации НКТ в ручную</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час</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8</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Общие Планируемые трудозатраты с ПАК</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256</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6"/>
                  </a:ext>
                </a:extLst>
              </a:tr>
              <a:tr h="144684">
                <a:tc gridSpan="9">
                  <a:txBody>
                    <a:bodyPr/>
                    <a:lstStyle/>
                    <a:p>
                      <a:pPr algn="l" fontAlgn="b"/>
                      <a:r>
                        <a:rPr lang="ru-RU" sz="600" u="none" strike="noStrike">
                          <a:effectLst/>
                        </a:rPr>
                        <a:t>Планируемый Средний срок проведения инвентаризации НКТ с ПАК УБДРКОПФ</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дн</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Планируемые трудозатраты на одного человека с ПАК с учетом отвлечения от осн.раб</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чел*час/год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512</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7"/>
                  </a:ext>
                </a:extLst>
              </a:tr>
              <a:tr h="144684">
                <a:tc gridSpan="9">
                  <a:txBody>
                    <a:bodyPr/>
                    <a:lstStyle/>
                    <a:p>
                      <a:pPr algn="l" fontAlgn="b"/>
                      <a:r>
                        <a:rPr lang="ru-RU" sz="600" u="none" strike="noStrike">
                          <a:effectLst/>
                        </a:rPr>
                        <a:t>Продолжительность рабочего дня во время инвентаризации НКТ  с ПАК УБДРКОПФ</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час</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8</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8"/>
                  </a:ext>
                </a:extLst>
              </a:tr>
              <a:tr h="144684">
                <a:tc gridSpan="3">
                  <a:txBody>
                    <a:bodyPr/>
                    <a:lstStyle/>
                    <a:p>
                      <a:pPr algn="l" fontAlgn="b"/>
                      <a:r>
                        <a:rPr lang="ru-RU" sz="600" u="none" strike="noStrike">
                          <a:effectLst/>
                        </a:rPr>
                        <a:t>Уд.расходы на персонал (</a:t>
                      </a:r>
                      <a:r>
                        <a:rPr lang="en-US" sz="600" u="none" strike="noStrike">
                          <a:effectLst/>
                        </a:rPr>
                        <a:t>LC)</a:t>
                      </a:r>
                      <a:endParaRPr lang="en-US"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тыс.руб/чел/мес</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107</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09"/>
                  </a:ext>
                </a:extLst>
              </a:tr>
              <a:tr h="144684">
                <a:tc gridSpan="6">
                  <a:txBody>
                    <a:bodyPr/>
                    <a:lstStyle/>
                    <a:p>
                      <a:pPr algn="l" fontAlgn="b"/>
                      <a:r>
                        <a:rPr lang="ru-RU" sz="600" u="none" strike="noStrike">
                          <a:effectLst/>
                        </a:rPr>
                        <a:t>Средний удельные расходы на одного члена комиссии</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руб/чел/час</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608,0</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0"/>
                  </a:ext>
                </a:extLst>
              </a:tr>
              <a:tr h="144684">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Планируемый эффект снижения трудозатрат</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1"/>
                  </a:ext>
                </a:extLst>
              </a:tr>
              <a:tr h="144684">
                <a:tc gridSpan="10">
                  <a:txBody>
                    <a:bodyPr/>
                    <a:lstStyle/>
                    <a:p>
                      <a:pPr algn="l" fontAlgn="b"/>
                      <a:r>
                        <a:rPr lang="ru-RU" sz="600" u="none" strike="noStrike">
                          <a:effectLst/>
                        </a:rPr>
                        <a:t>Средняя продолжительность ручного подсчёта 1 тысячи труб НКТ по фото (согласно картированию)</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мин</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32</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4">
                  <a:txBody>
                    <a:bodyPr/>
                    <a:lstStyle/>
                    <a:p>
                      <a:pPr algn="l" fontAlgn="b"/>
                      <a:r>
                        <a:rPr lang="ru-RU" sz="600" u="none" strike="noStrike" dirty="0">
                          <a:effectLst/>
                        </a:rPr>
                        <a:t>при использовании АПК УБДРКОПФ</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r>
                        <a:rPr lang="ru-RU" sz="600" u="none" strike="noStrike">
                          <a:effectLst/>
                        </a:rPr>
                        <a:t>чел*час/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1536</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2"/>
                  </a:ext>
                </a:extLst>
              </a:tr>
              <a:tr h="144684">
                <a:tc gridSpan="10">
                  <a:txBody>
                    <a:bodyPr/>
                    <a:lstStyle/>
                    <a:p>
                      <a:pPr algn="l" fontAlgn="b"/>
                      <a:r>
                        <a:rPr lang="ru-RU" sz="600" u="none" strike="noStrike">
                          <a:effectLst/>
                        </a:rPr>
                        <a:t>Планируемая Средняя продолжительность  подсчёта 1 тысячи труб НКТ с ПАК УБДРКОПФ</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мин</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8</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r>
                        <a:rPr lang="ru-RU" sz="600" u="none" strike="noStrike">
                          <a:effectLst/>
                        </a:rPr>
                        <a:t>руб/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dirty="0">
                          <a:effectLst/>
                        </a:rPr>
                        <a:t>         933 818   </a:t>
                      </a:r>
                      <a:endParaRPr lang="ru-RU" sz="6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13"/>
                  </a:ext>
                </a:extLst>
              </a:tr>
              <a:tr h="144684">
                <a:tc gridSpan="4">
                  <a:txBody>
                    <a:bodyPr/>
                    <a:lstStyle/>
                    <a:p>
                      <a:pPr algn="l" fontAlgn="b"/>
                      <a:r>
                        <a:rPr lang="ru-RU" sz="600" u="none" strike="noStrike">
                          <a:effectLst/>
                        </a:rPr>
                        <a:t>Коэффициент сокращения времени</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0,25</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4"/>
                  </a:ext>
                </a:extLst>
              </a:tr>
              <a:tr h="144684">
                <a:tc gridSpan="5">
                  <a:txBody>
                    <a:bodyPr/>
                    <a:lstStyle/>
                    <a:p>
                      <a:pPr algn="l" fontAlgn="b"/>
                      <a:r>
                        <a:rPr lang="ru-RU" sz="600" u="none" strike="noStrike">
                          <a:effectLst/>
                        </a:rPr>
                        <a:t>Стоимость проживания на месторождении</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руб/день</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274</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dirty="0">
                          <a:effectLst/>
                        </a:rPr>
                        <a:t>Общие текущие затраты на суточные, питание и проживание сотрудников </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руб/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dirty="0">
                          <a:effectLst/>
                        </a:rPr>
                        <a:t>80512</a:t>
                      </a:r>
                      <a:endParaRPr lang="ru-RU" sz="6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15"/>
                  </a:ext>
                </a:extLst>
              </a:tr>
              <a:tr h="144684">
                <a:tc gridSpan="4">
                  <a:txBody>
                    <a:bodyPr/>
                    <a:lstStyle/>
                    <a:p>
                      <a:pPr algn="l" fontAlgn="b"/>
                      <a:r>
                        <a:rPr lang="ru-RU" sz="600" u="none" strike="noStrike">
                          <a:effectLst/>
                        </a:rPr>
                        <a:t>Стоимость питания на месторождении </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руб/день</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255</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dirty="0">
                          <a:effectLst/>
                        </a:rPr>
                        <a:t>Планируемые Общие текущие затраты на суточные, </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6"/>
                  </a:ext>
                </a:extLst>
              </a:tr>
              <a:tr h="144684">
                <a:tc gridSpan="4">
                  <a:txBody>
                    <a:bodyPr/>
                    <a:lstStyle/>
                    <a:p>
                      <a:pPr algn="l" fontAlgn="b"/>
                      <a:r>
                        <a:rPr lang="ru-RU" sz="600" u="none" strike="noStrike">
                          <a:effectLst/>
                        </a:rPr>
                        <a:t>Суточные на одного сотрудника </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руб/день</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100</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dirty="0">
                          <a:effectLst/>
                        </a:rPr>
                        <a:t>питание и проживание сотрудников с </a:t>
                      </a:r>
                      <a:r>
                        <a:rPr lang="ru-RU" sz="600" u="none" strike="noStrike" dirty="0" smtClean="0">
                          <a:effectLst/>
                        </a:rPr>
                        <a:t>ПАК</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руб/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20128</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7"/>
                  </a:ext>
                </a:extLst>
              </a:tr>
              <a:tr h="144684">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8"/>
                  </a:ext>
                </a:extLst>
              </a:tr>
              <a:tr h="144684">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5">
                  <a:txBody>
                    <a:bodyPr/>
                    <a:lstStyle/>
                    <a:p>
                      <a:pPr algn="l" fontAlgn="b"/>
                      <a:r>
                        <a:rPr lang="ru-RU" sz="600" u="none" strike="noStrike">
                          <a:effectLst/>
                        </a:rPr>
                        <a:t>Планируемый эффект от снижения командировочных расходов</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руб/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           60 384   </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19"/>
                  </a:ext>
                </a:extLst>
              </a:tr>
              <a:tr h="144684">
                <a:tc gridSpan="5">
                  <a:txBody>
                    <a:bodyPr/>
                    <a:lstStyle/>
                    <a:p>
                      <a:pPr algn="l" fontAlgn="b"/>
                      <a:r>
                        <a:rPr lang="ru-RU" sz="600" u="none" strike="noStrike">
                          <a:effectLst/>
                        </a:rPr>
                        <a:t>Стоимость ПАК УБДРКОПФ с лицензией на 2 года</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руб/ 2 года</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    100 000   </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0"/>
                  </a:ext>
                </a:extLst>
              </a:tr>
              <a:tr h="144684">
                <a:tc gridSpan="2">
                  <a:txBody>
                    <a:bodyPr/>
                    <a:lstStyle/>
                    <a:p>
                      <a:pPr algn="l" fontAlgn="b"/>
                      <a:r>
                        <a:rPr lang="ru-RU" sz="600" u="none" strike="noStrike">
                          <a:effectLst/>
                        </a:rPr>
                        <a:t>Количество ПАК </a:t>
                      </a:r>
                      <a:endParaRPr lang="ru-RU" sz="600" b="0" i="0" u="none" strike="noStrike">
                        <a:solidFill>
                          <a:srgbClr val="000000"/>
                        </a:solidFill>
                        <a:effectLst/>
                        <a:latin typeface="Calibri"/>
                      </a:endParaRPr>
                    </a:p>
                  </a:txBody>
                  <a:tcPr marL="0" marR="0" marT="0" marB="0" anchor="b"/>
                </a:tc>
                <a:tc hMerge="1">
                  <a:txBody>
                    <a:bodyPr/>
                    <a:lstStyle/>
                    <a:p>
                      <a:endParaRPr lang="ru-RU"/>
                    </a:p>
                  </a:txBody>
                  <a:tcP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шт</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4</a:t>
                      </a: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gridSpan="4">
                  <a:txBody>
                    <a:bodyPr/>
                    <a:lstStyle/>
                    <a:p>
                      <a:pPr algn="l" fontAlgn="b"/>
                      <a:r>
                        <a:rPr lang="ru-RU" sz="600" u="none" strike="noStrike" dirty="0">
                          <a:effectLst/>
                        </a:rPr>
                        <a:t>Планируемые затраты на закуп </a:t>
                      </a:r>
                      <a:r>
                        <a:rPr lang="ru-RU" sz="600" u="none" strike="noStrike" dirty="0" smtClean="0">
                          <a:effectLst/>
                        </a:rPr>
                        <a:t>ПАК</a:t>
                      </a:r>
                      <a:endParaRPr lang="ru-RU" sz="600" b="0" i="0" u="none" strike="noStrike" dirty="0">
                        <a:solidFill>
                          <a:srgbClr val="00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ctr" fontAlgn="ctr"/>
                      <a:r>
                        <a:rPr lang="ru-RU" sz="600" u="none" strike="noStrike">
                          <a:effectLst/>
                        </a:rPr>
                        <a:t>руб/ год</a:t>
                      </a:r>
                      <a:endParaRPr lang="ru-RU" sz="600" b="0" i="0" u="none" strike="noStrike">
                        <a:solidFill>
                          <a:srgbClr val="000000"/>
                        </a:solidFill>
                        <a:effectLst/>
                        <a:latin typeface="Calibri"/>
                      </a:endParaRPr>
                    </a:p>
                  </a:txBody>
                  <a:tcPr marL="0" marR="0" marT="0" marB="0" anchor="ctr"/>
                </a:tc>
                <a:tc>
                  <a:txBody>
                    <a:bodyPr/>
                    <a:lstStyle/>
                    <a:p>
                      <a:pPr algn="ctr" fontAlgn="ctr"/>
                      <a:r>
                        <a:rPr lang="ru-RU" sz="600" u="none" strike="noStrike">
                          <a:effectLst/>
                        </a:rPr>
                        <a:t>         400 000   </a:t>
                      </a: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1"/>
                  </a:ext>
                </a:extLst>
              </a:tr>
              <a:tr h="0">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2"/>
                  </a:ext>
                </a:extLst>
              </a:tr>
              <a:tr h="0">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3"/>
                  </a:ext>
                </a:extLst>
              </a:tr>
              <a:tr h="144684">
                <a:tc gridSpan="7">
                  <a:txBody>
                    <a:bodyPr/>
                    <a:lstStyle/>
                    <a:p>
                      <a:pPr algn="l" fontAlgn="b"/>
                      <a:r>
                        <a:rPr lang="ru-RU" sz="700" u="none" strike="noStrike" dirty="0">
                          <a:solidFill>
                            <a:srgbClr val="FF0000"/>
                          </a:solidFill>
                          <a:effectLst/>
                        </a:rPr>
                        <a:t>Итого планируемый эффект от применения АПК УБДРКОПФ </a:t>
                      </a:r>
                      <a:endParaRPr lang="ru-RU" sz="700" b="0" i="0" u="none" strike="noStrike" dirty="0">
                        <a:solidFill>
                          <a:srgbClr val="FF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700" u="none" strike="noStrike" dirty="0">
                          <a:solidFill>
                            <a:srgbClr val="FF0000"/>
                          </a:solidFill>
                          <a:effectLst/>
                        </a:rPr>
                        <a:t>чел*час/ 2 года</a:t>
                      </a:r>
                      <a:endParaRPr lang="ru-RU" sz="700" b="0" i="0" u="none" strike="noStrike" dirty="0">
                        <a:solidFill>
                          <a:srgbClr val="FF0000"/>
                        </a:solidFill>
                        <a:effectLst/>
                        <a:latin typeface="Calibri"/>
                      </a:endParaRPr>
                    </a:p>
                  </a:txBody>
                  <a:tcPr marL="0" marR="0" marT="0" marB="0" anchor="b"/>
                </a:tc>
                <a:tc hMerge="1">
                  <a:txBody>
                    <a:bodyPr/>
                    <a:lstStyle/>
                    <a:p>
                      <a:endParaRPr lang="ru-RU"/>
                    </a:p>
                  </a:txBody>
                  <a:tcPr/>
                </a:tc>
                <a:tc>
                  <a:txBody>
                    <a:bodyPr/>
                    <a:lstStyle/>
                    <a:p>
                      <a:pPr algn="ctr" fontAlgn="ctr"/>
                      <a:r>
                        <a:rPr lang="ru-RU" sz="700" u="none" strike="noStrike">
                          <a:solidFill>
                            <a:srgbClr val="FF0000"/>
                          </a:solidFill>
                          <a:effectLst/>
                        </a:rPr>
                        <a:t>1536</a:t>
                      </a:r>
                      <a:endParaRPr lang="ru-RU" sz="700" b="0" i="0" u="none" strike="noStrike">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l" fontAlgn="b"/>
                      <a:endParaRPr lang="ru-RU" sz="600" b="0" i="0" u="none" strike="noStrike" dirty="0">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4"/>
                  </a:ext>
                </a:extLst>
              </a:tr>
              <a:tr h="144684">
                <a:tc gridSpan="3">
                  <a:txBody>
                    <a:bodyPr/>
                    <a:lstStyle/>
                    <a:p>
                      <a:pPr algn="l" fontAlgn="b"/>
                      <a:r>
                        <a:rPr lang="ru-RU" sz="700" u="none" strike="noStrike" dirty="0">
                          <a:solidFill>
                            <a:srgbClr val="FF0000"/>
                          </a:solidFill>
                          <a:effectLst/>
                        </a:rPr>
                        <a:t>в 4-х </a:t>
                      </a:r>
                      <a:r>
                        <a:rPr lang="ru-RU" sz="700" u="none" strike="noStrike" dirty="0" smtClean="0">
                          <a:solidFill>
                            <a:srgbClr val="FF0000"/>
                          </a:solidFill>
                          <a:effectLst/>
                        </a:rPr>
                        <a:t>Цехах </a:t>
                      </a:r>
                      <a:r>
                        <a:rPr lang="ru-RU" sz="700" u="none" strike="noStrike" dirty="0">
                          <a:solidFill>
                            <a:srgbClr val="FF0000"/>
                          </a:solidFill>
                          <a:effectLst/>
                        </a:rPr>
                        <a:t>в первый год</a:t>
                      </a:r>
                      <a:endParaRPr lang="ru-RU" sz="700" b="0" i="0" u="none" strike="noStrike" dirty="0">
                        <a:solidFill>
                          <a:srgbClr val="FF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gridSpan="2">
                  <a:txBody>
                    <a:bodyPr/>
                    <a:lstStyle/>
                    <a:p>
                      <a:pPr algn="l" fontAlgn="b"/>
                      <a:r>
                        <a:rPr lang="ru-RU" sz="700" u="none" strike="noStrike">
                          <a:solidFill>
                            <a:srgbClr val="FF0000"/>
                          </a:solidFill>
                          <a:effectLst/>
                        </a:rPr>
                        <a:t>руб/ в 1ый год</a:t>
                      </a:r>
                      <a:endParaRPr lang="ru-RU" sz="700" b="0" i="0" u="none" strike="noStrike">
                        <a:solidFill>
                          <a:srgbClr val="FF0000"/>
                        </a:solidFill>
                        <a:effectLst/>
                        <a:latin typeface="Calibri"/>
                      </a:endParaRPr>
                    </a:p>
                  </a:txBody>
                  <a:tcPr marL="0" marR="0" marT="0" marB="0" anchor="b"/>
                </a:tc>
                <a:tc hMerge="1">
                  <a:txBody>
                    <a:bodyPr/>
                    <a:lstStyle/>
                    <a:p>
                      <a:endParaRPr lang="ru-RU"/>
                    </a:p>
                  </a:txBody>
                  <a:tcPr/>
                </a:tc>
                <a:tc>
                  <a:txBody>
                    <a:bodyPr/>
                    <a:lstStyle/>
                    <a:p>
                      <a:pPr algn="ctr" fontAlgn="ctr"/>
                      <a:r>
                        <a:rPr lang="ru-RU" sz="700" u="none" strike="noStrike" dirty="0">
                          <a:solidFill>
                            <a:srgbClr val="FF0000"/>
                          </a:solidFill>
                          <a:effectLst/>
                        </a:rPr>
                        <a:t>           </a:t>
                      </a:r>
                      <a:r>
                        <a:rPr lang="ru-RU" sz="800" u="none" strike="noStrike" dirty="0">
                          <a:solidFill>
                            <a:srgbClr val="FF0000"/>
                          </a:solidFill>
                          <a:effectLst/>
                        </a:rPr>
                        <a:t>594 202   </a:t>
                      </a:r>
                      <a:endParaRPr lang="ru-RU" sz="700" b="0" i="0" u="none" strike="noStrike" dirty="0">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5"/>
                  </a:ext>
                </a:extLst>
              </a:tr>
              <a:tr h="144684">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ctr" fontAlgn="ctr"/>
                      <a:endParaRPr lang="ru-RU" sz="700" b="0" i="0" u="none" strike="noStrike">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dirty="0">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6"/>
                  </a:ext>
                </a:extLst>
              </a:tr>
              <a:tr h="144684">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ctr" fontAlgn="ctr"/>
                      <a:endParaRPr lang="ru-RU" sz="700" b="0" i="0" u="none" strike="noStrike">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7"/>
                  </a:ext>
                </a:extLst>
              </a:tr>
              <a:tr h="144684">
                <a:tc gridSpan="5">
                  <a:txBody>
                    <a:bodyPr/>
                    <a:lstStyle/>
                    <a:p>
                      <a:pPr algn="l" fontAlgn="ctr"/>
                      <a:r>
                        <a:rPr lang="ru-RU" sz="700" u="none" strike="noStrike" dirty="0">
                          <a:solidFill>
                            <a:srgbClr val="FF0000"/>
                          </a:solidFill>
                          <a:effectLst/>
                        </a:rPr>
                        <a:t>С учетом срока действия лицензии - 2 года </a:t>
                      </a:r>
                      <a:endParaRPr lang="ru-RU" sz="700" b="1" i="0" u="none" strike="noStrike" dirty="0">
                        <a:solidFill>
                          <a:srgbClr val="FF0000"/>
                        </a:solidFill>
                        <a:effectLst/>
                        <a:latin typeface="Calibri"/>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dirty="0">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ctr" fontAlgn="ctr"/>
                      <a:endParaRPr lang="ru-RU" sz="700" b="0" i="0" u="none" strike="noStrike">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8"/>
                  </a:ext>
                </a:extLst>
              </a:tr>
              <a:tr h="144684">
                <a:tc gridSpan="7">
                  <a:txBody>
                    <a:bodyPr/>
                    <a:lstStyle/>
                    <a:p>
                      <a:pPr algn="l" fontAlgn="ctr"/>
                      <a:r>
                        <a:rPr lang="ru-RU" sz="700" u="none" strike="noStrike" dirty="0">
                          <a:solidFill>
                            <a:srgbClr val="FF0000"/>
                          </a:solidFill>
                          <a:effectLst/>
                        </a:rPr>
                        <a:t>Планируемый эффект от применения АПК УБДРКОПФ за 2 года</a:t>
                      </a:r>
                      <a:endParaRPr lang="ru-RU" sz="700" b="1" i="0" u="none" strike="noStrike" dirty="0">
                        <a:solidFill>
                          <a:srgbClr val="FF0000"/>
                        </a:solidFill>
                        <a:effectLst/>
                        <a:latin typeface="Calibri"/>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ctr" fontAlgn="ctr"/>
                      <a:endParaRPr lang="ru-RU" sz="700" b="0" i="0" u="none" strike="noStrike" dirty="0">
                        <a:solidFill>
                          <a:srgbClr val="FF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extLst>
                  <a:ext uri="{0D108BD9-81ED-4DB2-BD59-A6C34878D82A}">
                    <a16:rowId xmlns="" xmlns:a16="http://schemas.microsoft.com/office/drawing/2014/main" val="10029"/>
                  </a:ext>
                </a:extLst>
              </a:tr>
              <a:tr h="144684">
                <a:tc gridSpan="3">
                  <a:txBody>
                    <a:bodyPr/>
                    <a:lstStyle/>
                    <a:p>
                      <a:pPr algn="l" fontAlgn="b"/>
                      <a:r>
                        <a:rPr lang="ru-RU" sz="700" u="none" strike="noStrike" dirty="0">
                          <a:solidFill>
                            <a:srgbClr val="FF0000"/>
                          </a:solidFill>
                          <a:effectLst/>
                        </a:rPr>
                        <a:t>в 4-х </a:t>
                      </a:r>
                      <a:r>
                        <a:rPr lang="ru-RU" sz="700" u="none" strike="noStrike" dirty="0" smtClean="0">
                          <a:solidFill>
                            <a:srgbClr val="FF0000"/>
                          </a:solidFill>
                          <a:effectLst/>
                        </a:rPr>
                        <a:t>Цехах  </a:t>
                      </a:r>
                      <a:r>
                        <a:rPr lang="ru-RU" sz="700" u="none" strike="noStrike" dirty="0">
                          <a:solidFill>
                            <a:srgbClr val="FF0000"/>
                          </a:solidFill>
                          <a:effectLst/>
                        </a:rPr>
                        <a:t>за 2 года</a:t>
                      </a:r>
                      <a:endParaRPr lang="ru-RU" sz="700" b="1" i="0" u="none" strike="noStrike" dirty="0">
                        <a:solidFill>
                          <a:srgbClr val="FF0000"/>
                        </a:solidFill>
                        <a:effectLst/>
                        <a:latin typeface="Calibri"/>
                      </a:endParaRPr>
                    </a:p>
                  </a:txBody>
                  <a:tcPr marL="0" marR="0" marT="0" marB="0" anchor="b"/>
                </a:tc>
                <a:tc hMerge="1">
                  <a:txBody>
                    <a:bodyPr/>
                    <a:lstStyle/>
                    <a:p>
                      <a:endParaRPr lang="ru-RU"/>
                    </a:p>
                  </a:txBody>
                  <a:tcPr/>
                </a:tc>
                <a:tc hMerge="1">
                  <a:txBody>
                    <a:bodyPr/>
                    <a:lstStyle/>
                    <a:p>
                      <a:endParaRPr lang="ru-RU"/>
                    </a:p>
                  </a:txBody>
                  <a:tcPr/>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a:txBody>
                    <a:bodyPr/>
                    <a:lstStyle/>
                    <a:p>
                      <a:pPr algn="l" fontAlgn="b"/>
                      <a:endParaRPr lang="ru-RU" sz="700" b="0" i="0" u="none" strike="noStrike">
                        <a:solidFill>
                          <a:srgbClr val="FF0000"/>
                        </a:solidFill>
                        <a:effectLst/>
                        <a:latin typeface="Calibri"/>
                      </a:endParaRPr>
                    </a:p>
                  </a:txBody>
                  <a:tcPr marL="0" marR="0" marT="0" marB="0" anchor="b"/>
                </a:tc>
                <a:tc gridSpan="2">
                  <a:txBody>
                    <a:bodyPr/>
                    <a:lstStyle/>
                    <a:p>
                      <a:pPr algn="l" fontAlgn="b"/>
                      <a:r>
                        <a:rPr lang="ru-RU" sz="700" u="none" strike="noStrike">
                          <a:solidFill>
                            <a:srgbClr val="FF0000"/>
                          </a:solidFill>
                          <a:effectLst/>
                        </a:rPr>
                        <a:t>руб/ за 2 года</a:t>
                      </a:r>
                      <a:endParaRPr lang="ru-RU" sz="700" b="1" i="0" u="none" strike="noStrike">
                        <a:solidFill>
                          <a:srgbClr val="FF0000"/>
                        </a:solidFill>
                        <a:effectLst/>
                        <a:latin typeface="Calibri"/>
                      </a:endParaRPr>
                    </a:p>
                  </a:txBody>
                  <a:tcPr marL="0" marR="0" marT="0" marB="0" anchor="b"/>
                </a:tc>
                <a:tc hMerge="1">
                  <a:txBody>
                    <a:bodyPr/>
                    <a:lstStyle/>
                    <a:p>
                      <a:endParaRPr lang="ru-RU"/>
                    </a:p>
                  </a:txBody>
                  <a:tcPr/>
                </a:tc>
                <a:tc>
                  <a:txBody>
                    <a:bodyPr/>
                    <a:lstStyle/>
                    <a:p>
                      <a:pPr algn="ctr" fontAlgn="ctr"/>
                      <a:r>
                        <a:rPr lang="ru-RU" sz="800" u="none" strike="noStrike" dirty="0">
                          <a:solidFill>
                            <a:srgbClr val="FF0000"/>
                          </a:solidFill>
                          <a:effectLst/>
                        </a:rPr>
                        <a:t>        1 588 404   </a:t>
                      </a:r>
                      <a:endParaRPr lang="ru-RU" sz="800" b="1" i="0" u="none" strike="noStrike" dirty="0">
                        <a:solidFill>
                          <a:srgbClr val="FF0000"/>
                        </a:solidFill>
                        <a:effectLst/>
                        <a:latin typeface="Calibri"/>
                      </a:endParaRPr>
                    </a:p>
                  </a:txBody>
                  <a:tcPr marL="0" marR="0" marT="0" marB="0" anchor="ctr"/>
                </a:tc>
                <a:tc>
                  <a:txBody>
                    <a:bodyPr/>
                    <a:lstStyle/>
                    <a:p>
                      <a:pPr algn="ctr" fontAlgn="ctr"/>
                      <a:endParaRPr lang="ru-RU" sz="600" b="0" i="0" u="none" strike="noStrike" dirty="0">
                        <a:solidFill>
                          <a:srgbClr val="000000"/>
                        </a:solidFill>
                        <a:effectLst/>
                        <a:latin typeface="Calibri"/>
                      </a:endParaRPr>
                    </a:p>
                  </a:txBody>
                  <a:tcPr marL="0" marR="0" marT="0" marB="0" anchor="ctr"/>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l" fontAlgn="b"/>
                      <a:endParaRPr lang="ru-RU" sz="600" b="0" i="0" u="none" strike="noStrike">
                        <a:solidFill>
                          <a:srgbClr val="000000"/>
                        </a:solidFill>
                        <a:effectLst/>
                        <a:latin typeface="Calibri"/>
                      </a:endParaRPr>
                    </a:p>
                  </a:txBody>
                  <a:tcPr marL="0" marR="0" marT="0" marB="0" anchor="b"/>
                </a:tc>
                <a:tc>
                  <a:txBody>
                    <a:bodyPr/>
                    <a:lstStyle/>
                    <a:p>
                      <a:pPr algn="ctr" fontAlgn="ctr"/>
                      <a:endParaRPr lang="ru-RU" sz="600" b="0" i="0" u="none" strike="noStrike">
                        <a:solidFill>
                          <a:srgbClr val="000000"/>
                        </a:solidFill>
                        <a:effectLst/>
                        <a:latin typeface="Calibri"/>
                      </a:endParaRPr>
                    </a:p>
                  </a:txBody>
                  <a:tcPr marL="0" marR="0" marT="0" marB="0" anchor="ctr"/>
                </a:tc>
                <a:tc>
                  <a:txBody>
                    <a:bodyPr/>
                    <a:lstStyle/>
                    <a:p>
                      <a:pPr algn="ctr" fontAlgn="ctr"/>
                      <a:endParaRPr lang="ru-RU" sz="6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30"/>
                  </a:ext>
                </a:extLst>
              </a:tr>
            </a:tbl>
          </a:graphicData>
        </a:graphic>
      </p:graphicFrame>
    </p:spTree>
    <p:extLst>
      <p:ext uri="{BB962C8B-B14F-4D97-AF65-F5344CB8AC3E}">
        <p14:creationId xmlns="" xmlns:p14="http://schemas.microsoft.com/office/powerpoint/2010/main" val="64235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Дорожная карта проекта</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036290087"/>
              </p:ext>
            </p:extLst>
          </p:nvPr>
        </p:nvGraphicFramePr>
        <p:xfrm>
          <a:off x="362712" y="1526096"/>
          <a:ext cx="11466576" cy="468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6168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Внешний вид и состав ПАК</a:t>
            </a:r>
            <a:endParaRPr lang="ru-RU" dirty="0">
              <a:solidFill>
                <a:srgbClr val="002060"/>
              </a:solidFill>
            </a:endParaRPr>
          </a:p>
        </p:txBody>
      </p:sp>
      <p:sp>
        <p:nvSpPr>
          <p:cNvPr id="3" name="Объект 2"/>
          <p:cNvSpPr>
            <a:spLocks noGrp="1"/>
          </p:cNvSpPr>
          <p:nvPr>
            <p:ph idx="1"/>
          </p:nvPr>
        </p:nvSpPr>
        <p:spPr>
          <a:xfrm>
            <a:off x="582167" y="1377569"/>
            <a:ext cx="5806153" cy="4351338"/>
          </a:xfrm>
        </p:spPr>
        <p:txBody>
          <a:bodyPr>
            <a:noAutofit/>
          </a:bodyPr>
          <a:lstStyle/>
          <a:p>
            <a:r>
              <a:rPr lang="ru-RU" sz="1900" dirty="0" smtClean="0">
                <a:solidFill>
                  <a:srgbClr val="002060"/>
                </a:solidFill>
              </a:rPr>
              <a:t>Состав</a:t>
            </a:r>
            <a:r>
              <a:rPr lang="en-US" sz="1900" dirty="0" smtClean="0">
                <a:solidFill>
                  <a:srgbClr val="002060"/>
                </a:solidFill>
              </a:rPr>
              <a:t>:</a:t>
            </a:r>
          </a:p>
          <a:p>
            <a:pPr>
              <a:buFontTx/>
              <a:buChar char="-"/>
            </a:pPr>
            <a:r>
              <a:rPr lang="ru-RU" sz="1900" dirty="0" smtClean="0">
                <a:solidFill>
                  <a:srgbClr val="002060"/>
                </a:solidFill>
              </a:rPr>
              <a:t>высокопроизводительный планшетный компьютер с 16ГБ встроенной памяти, что позволяет сохранять около 2 тысяч расчетов одновременно</a:t>
            </a:r>
            <a:r>
              <a:rPr lang="en-US" sz="1900" dirty="0" smtClean="0">
                <a:solidFill>
                  <a:srgbClr val="002060"/>
                </a:solidFill>
              </a:rPr>
              <a:t>;</a:t>
            </a:r>
          </a:p>
          <a:p>
            <a:pPr>
              <a:buFontTx/>
              <a:buChar char="-"/>
            </a:pPr>
            <a:r>
              <a:rPr lang="ru-RU" sz="1900" dirty="0" smtClean="0">
                <a:solidFill>
                  <a:srgbClr val="002060"/>
                </a:solidFill>
              </a:rPr>
              <a:t>чехол-подставка</a:t>
            </a:r>
            <a:r>
              <a:rPr lang="en-US" sz="1900" dirty="0" smtClean="0">
                <a:solidFill>
                  <a:srgbClr val="002060"/>
                </a:solidFill>
              </a:rPr>
              <a:t> </a:t>
            </a:r>
            <a:r>
              <a:rPr lang="ru-RU" sz="1900" dirty="0" smtClean="0">
                <a:solidFill>
                  <a:srgbClr val="002060"/>
                </a:solidFill>
              </a:rPr>
              <a:t>на магнитах</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манипулятор типа мышь </a:t>
            </a:r>
            <a:r>
              <a:rPr lang="en-US" sz="1900" dirty="0" smtClean="0">
                <a:solidFill>
                  <a:srgbClr val="002060"/>
                </a:solidFill>
              </a:rPr>
              <a:t>;</a:t>
            </a:r>
            <a:endParaRPr lang="ru-RU" sz="1900" dirty="0" smtClean="0">
              <a:solidFill>
                <a:srgbClr val="002060"/>
              </a:solidFill>
            </a:endParaRPr>
          </a:p>
          <a:p>
            <a:pPr>
              <a:buFontTx/>
              <a:buChar char="-"/>
            </a:pPr>
            <a:r>
              <a:rPr lang="en-US" sz="1900" dirty="0" smtClean="0">
                <a:solidFill>
                  <a:srgbClr val="002060"/>
                </a:solidFill>
              </a:rPr>
              <a:t>OTG-</a:t>
            </a:r>
            <a:r>
              <a:rPr lang="ru-RU" sz="1900" dirty="0" smtClean="0">
                <a:solidFill>
                  <a:srgbClr val="002060"/>
                </a:solidFill>
              </a:rPr>
              <a:t>кабель</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зарядное устройство</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сумка для переноса</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паспорт изделия</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руководство пользователя</a:t>
            </a:r>
            <a:r>
              <a:rPr lang="en-US" sz="1900" dirty="0" smtClean="0">
                <a:solidFill>
                  <a:srgbClr val="002060"/>
                </a:solidFill>
              </a:rPr>
              <a:t>;</a:t>
            </a:r>
            <a:endParaRPr lang="ru-RU" sz="1900" dirty="0" smtClean="0">
              <a:solidFill>
                <a:srgbClr val="002060"/>
              </a:solidFill>
            </a:endParaRPr>
          </a:p>
          <a:p>
            <a:pPr>
              <a:buFontTx/>
              <a:buChar char="-"/>
            </a:pPr>
            <a:r>
              <a:rPr lang="ru-RU" sz="1900" dirty="0" smtClean="0">
                <a:solidFill>
                  <a:srgbClr val="002060"/>
                </a:solidFill>
              </a:rPr>
              <a:t>программное обеспечение УБДРКОПФ</a:t>
            </a:r>
            <a:r>
              <a:rPr lang="en-US" sz="1900" dirty="0" smtClean="0">
                <a:solidFill>
                  <a:srgbClr val="002060"/>
                </a:solidFill>
              </a:rPr>
              <a:t>;</a:t>
            </a:r>
          </a:p>
          <a:p>
            <a:pPr>
              <a:buFontTx/>
              <a:buChar char="-"/>
            </a:pPr>
            <a:r>
              <a:rPr lang="ru-RU" sz="1900" dirty="0" smtClean="0">
                <a:solidFill>
                  <a:srgbClr val="002060"/>
                </a:solidFill>
              </a:rPr>
              <a:t>лицензия на программное обеспечение УБДРКОПФ.</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91402" y="1551305"/>
            <a:ext cx="2682331" cy="4351338"/>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80448" y="3267868"/>
            <a:ext cx="2014728" cy="1511046"/>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36319" y="1620996"/>
            <a:ext cx="1120902" cy="1494536"/>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936319" y="4778914"/>
            <a:ext cx="1511808" cy="1133856"/>
          </a:xfrm>
          <a:prstGeom prst="rect">
            <a:avLst/>
          </a:prstGeom>
        </p:spPr>
      </p:pic>
    </p:spTree>
    <p:extLst>
      <p:ext uri="{BB962C8B-B14F-4D97-AF65-F5344CB8AC3E}">
        <p14:creationId xmlns="" xmlns:p14="http://schemas.microsoft.com/office/powerpoint/2010/main" val="145042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Условия</a:t>
            </a:r>
            <a:r>
              <a:rPr lang="ru-RU" dirty="0" smtClean="0"/>
              <a:t> </a:t>
            </a:r>
            <a:r>
              <a:rPr lang="ru-RU" dirty="0" smtClean="0">
                <a:solidFill>
                  <a:srgbClr val="002060"/>
                </a:solidFill>
              </a:rPr>
              <a:t>поставки</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802603478"/>
              </p:ext>
            </p:extLst>
          </p:nvPr>
        </p:nvGraphicFramePr>
        <p:xfrm>
          <a:off x="207264" y="1432432"/>
          <a:ext cx="11652504" cy="4904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3908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Информация о компании</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03007462"/>
              </p:ext>
            </p:extLst>
          </p:nvPr>
        </p:nvGraphicFramePr>
        <p:xfrm>
          <a:off x="565404" y="1481328"/>
          <a:ext cx="11061192" cy="464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87964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3848" y="3078353"/>
            <a:ext cx="7464552" cy="734695"/>
          </a:xfrm>
        </p:spPr>
        <p:txBody>
          <a:bodyPr>
            <a:noAutofit/>
          </a:bodyPr>
          <a:lstStyle/>
          <a:p>
            <a:pPr marL="0" indent="0">
              <a:buNone/>
            </a:pPr>
            <a:r>
              <a:rPr lang="ru-RU" sz="5400" dirty="0" smtClean="0">
                <a:solidFill>
                  <a:srgbClr val="002060"/>
                </a:solidFill>
              </a:rPr>
              <a:t>Спасибо за внимание!</a:t>
            </a:r>
            <a:endParaRPr lang="ru-RU" sz="5400" dirty="0">
              <a:solidFill>
                <a:srgbClr val="002060"/>
              </a:solidFill>
            </a:endParaRPr>
          </a:p>
        </p:txBody>
      </p:sp>
    </p:spTree>
    <p:extLst>
      <p:ext uri="{BB962C8B-B14F-4D97-AF65-F5344CB8AC3E}">
        <p14:creationId xmlns="" xmlns:p14="http://schemas.microsoft.com/office/powerpoint/2010/main" val="206400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Как появилась идея ПАК УБДРКОПФ</a:t>
            </a:r>
            <a:endParaRPr lang="ru-RU" dirty="0">
              <a:solidFill>
                <a:srgbClr val="002060"/>
              </a:solidFill>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3295016049"/>
              </p:ext>
            </p:extLst>
          </p:nvPr>
        </p:nvGraphicFramePr>
        <p:xfrm>
          <a:off x="291900" y="1544384"/>
          <a:ext cx="7934325" cy="468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1" descr="C:\Users\Panov.aa\Desktop\Труба\1.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l="28450" t="10339" r="19930" b="35469"/>
          <a:stretch>
            <a:fillRect/>
          </a:stretch>
        </p:blipFill>
        <p:spPr bwMode="auto">
          <a:xfrm>
            <a:off x="8744621" y="2361326"/>
            <a:ext cx="2516187" cy="355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Прямая соединительная линия 4"/>
          <p:cNvCxnSpPr/>
          <p:nvPr/>
        </p:nvCxnSpPr>
        <p:spPr>
          <a:xfrm>
            <a:off x="8872538" y="3673475"/>
            <a:ext cx="238827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Рисунок 6" descr="Life of an Educator: Top 10 questions to ask yourself in 2012"/>
          <p:cNvPicPr>
            <a:picLocks noChangeAspect="1"/>
          </p:cNvPicPr>
          <p:nvPr/>
        </p:nvPicPr>
        <p:blipFill>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9809317" y="1035763"/>
            <a:ext cx="2382683" cy="2201960"/>
          </a:xfrm>
          <a:prstGeom prst="rect">
            <a:avLst/>
          </a:prstGeom>
        </p:spPr>
      </p:pic>
    </p:spTree>
    <p:extLst>
      <p:ext uri="{BB962C8B-B14F-4D97-AF65-F5344CB8AC3E}">
        <p14:creationId xmlns="" xmlns:p14="http://schemas.microsoft.com/office/powerpoint/2010/main" val="115408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125" y="365125"/>
            <a:ext cx="10515600" cy="1325563"/>
          </a:xfrm>
        </p:spPr>
        <p:txBody>
          <a:bodyPr/>
          <a:lstStyle/>
          <a:p>
            <a:r>
              <a:rPr lang="ru-RU" altLang="ru-RU" dirty="0">
                <a:solidFill>
                  <a:srgbClr val="002060"/>
                </a:solidFill>
              </a:rPr>
              <a:t>Анализ существующих </a:t>
            </a:r>
            <a:r>
              <a:rPr lang="ru-RU" altLang="ru-RU" dirty="0" smtClean="0">
                <a:solidFill>
                  <a:srgbClr val="002060"/>
                </a:solidFill>
              </a:rPr>
              <a:t>методов подсчета</a:t>
            </a:r>
            <a:endParaRPr lang="ru-RU" dirty="0">
              <a:solidFill>
                <a:srgbClr val="002060"/>
              </a:solidFill>
            </a:endParaRPr>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428795224"/>
              </p:ext>
            </p:extLst>
          </p:nvPr>
        </p:nvGraphicFramePr>
        <p:xfrm>
          <a:off x="152400" y="1549400"/>
          <a:ext cx="7096125" cy="4006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7" descr="F:\УБДРКОПФ\тб7_279.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453313" y="1690688"/>
            <a:ext cx="2705100"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9" cstate="print"/>
          <a:stretch>
            <a:fillRect/>
          </a:stretch>
        </p:blipFill>
        <p:spPr>
          <a:xfrm>
            <a:off x="9886950" y="2326605"/>
            <a:ext cx="1914525" cy="2718471"/>
          </a:xfrm>
          <a:prstGeom prst="rect">
            <a:avLst/>
          </a:prstGeom>
        </p:spPr>
      </p:pic>
      <p:pic>
        <p:nvPicPr>
          <p:cNvPr id="6" name="Picture 5" descr="imagesUET2T10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270874" y="4044950"/>
            <a:ext cx="2025650" cy="227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Рисунок 6" descr="Путин оговорился по Фрейду - Хартия'97 :: Новости Беларуси ..."/>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836505" y="5001769"/>
            <a:ext cx="1702413" cy="1087652"/>
          </a:xfrm>
          <a:prstGeom prst="rect">
            <a:avLst/>
          </a:prstGeom>
        </p:spPr>
      </p:pic>
      <p:sp>
        <p:nvSpPr>
          <p:cNvPr id="8" name="TextBox 7"/>
          <p:cNvSpPr txBox="1"/>
          <p:nvPr/>
        </p:nvSpPr>
        <p:spPr>
          <a:xfrm>
            <a:off x="4658416" y="6065330"/>
            <a:ext cx="3723583" cy="369332"/>
          </a:xfrm>
          <a:prstGeom prst="rect">
            <a:avLst/>
          </a:prstGeom>
          <a:noFill/>
        </p:spPr>
        <p:txBody>
          <a:bodyPr wrap="none" rtlCol="0">
            <a:spAutoFit/>
          </a:bodyPr>
          <a:lstStyle/>
          <a:p>
            <a:r>
              <a:rPr lang="ru-RU" dirty="0" smtClean="0">
                <a:solidFill>
                  <a:schemeClr val="accent2">
                    <a:lumMod val="75000"/>
                  </a:schemeClr>
                </a:solidFill>
              </a:rPr>
              <a:t>- «Простите, а где же инновации</a:t>
            </a:r>
            <a:r>
              <a:rPr lang="en-US" dirty="0" smtClean="0">
                <a:solidFill>
                  <a:schemeClr val="accent2">
                    <a:lumMod val="75000"/>
                  </a:schemeClr>
                </a:solidFill>
              </a:rPr>
              <a:t>?</a:t>
            </a:r>
            <a:r>
              <a:rPr lang="ru-RU" dirty="0" smtClean="0">
                <a:solidFill>
                  <a:schemeClr val="accent2">
                    <a:lumMod val="75000"/>
                  </a:schemeClr>
                </a:solidFill>
              </a:rPr>
              <a:t>..»</a:t>
            </a:r>
            <a:endParaRPr lang="ru-RU" dirty="0">
              <a:solidFill>
                <a:schemeClr val="accent2">
                  <a:lumMod val="75000"/>
                </a:schemeClr>
              </a:solidFill>
            </a:endParaRPr>
          </a:p>
        </p:txBody>
      </p:sp>
    </p:spTree>
    <p:extLst>
      <p:ext uri="{BB962C8B-B14F-4D97-AF65-F5344CB8AC3E}">
        <p14:creationId xmlns="" xmlns:p14="http://schemas.microsoft.com/office/powerpoint/2010/main" val="120856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Актуальность проекта</a:t>
            </a:r>
            <a:endParaRPr lang="ru-RU" dirty="0">
              <a:solidFill>
                <a:srgbClr val="002060"/>
              </a:solidFill>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3680821220"/>
              </p:ext>
            </p:extLst>
          </p:nvPr>
        </p:nvGraphicFramePr>
        <p:xfrm>
          <a:off x="133350" y="1581499"/>
          <a:ext cx="7419975" cy="468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1" descr="C:\Users\Panov.aa\Desktop\Труба\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53350" y="1543050"/>
            <a:ext cx="3419475" cy="459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descr="Набор стикеров для Telegram «Офисный бардак»"/>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734938" y="4543425"/>
            <a:ext cx="1828800" cy="1828800"/>
          </a:xfrm>
          <a:prstGeom prst="rect">
            <a:avLst/>
          </a:prstGeom>
        </p:spPr>
      </p:pic>
    </p:spTree>
    <p:extLst>
      <p:ext uri="{BB962C8B-B14F-4D97-AF65-F5344CB8AC3E}">
        <p14:creationId xmlns="" xmlns:p14="http://schemas.microsoft.com/office/powerpoint/2010/main" val="2199319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Актуальность проекта</a:t>
            </a:r>
            <a:endParaRPr lang="ru-RU" dirty="0">
              <a:solidFill>
                <a:srgbClr val="002060"/>
              </a:solidFill>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1233261375"/>
              </p:ext>
            </p:extLst>
          </p:nvPr>
        </p:nvGraphicFramePr>
        <p:xfrm>
          <a:off x="123825" y="1616075"/>
          <a:ext cx="60864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descr="C:\Users\Panov.aa\Desktop\Труба\тб16.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76989" y="1478915"/>
            <a:ext cx="4024147" cy="2992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8" cstate="print"/>
          <a:stretch>
            <a:fillRect/>
          </a:stretch>
        </p:blipFill>
        <p:spPr>
          <a:xfrm>
            <a:off x="9278250" y="3708354"/>
            <a:ext cx="2736965" cy="2753161"/>
          </a:xfrm>
          <a:prstGeom prst="rect">
            <a:avLst/>
          </a:prstGeom>
        </p:spPr>
      </p:pic>
    </p:spTree>
    <p:extLst>
      <p:ext uri="{BB962C8B-B14F-4D97-AF65-F5344CB8AC3E}">
        <p14:creationId xmlns="" xmlns:p14="http://schemas.microsoft.com/office/powerpoint/2010/main" val="288539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Цели проекта</a:t>
            </a:r>
            <a:endParaRPr lang="ru-RU" dirty="0">
              <a:solidFill>
                <a:srgbClr val="002060"/>
              </a:solidFill>
            </a:endParaRPr>
          </a:p>
        </p:txBody>
      </p:sp>
      <p:graphicFrame>
        <p:nvGraphicFramePr>
          <p:cNvPr id="6" name="Объект 5"/>
          <p:cNvGraphicFramePr>
            <a:graphicFrameLocks noGrp="1"/>
          </p:cNvGraphicFramePr>
          <p:nvPr>
            <p:ph idx="1"/>
            <p:extLst>
              <p:ext uri="{D42A27DB-BD31-4B8C-83A1-F6EECF244321}">
                <p14:modId xmlns="" xmlns:p14="http://schemas.microsoft.com/office/powerpoint/2010/main" val="2922621032"/>
              </p:ext>
            </p:extLst>
          </p:nvPr>
        </p:nvGraphicFramePr>
        <p:xfrm>
          <a:off x="333375" y="1520031"/>
          <a:ext cx="8039100" cy="3938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0" descr="145937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445353" y="3695700"/>
            <a:ext cx="3629171" cy="272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Объект 2"/>
          <p:cNvSpPr txBox="1">
            <a:spLocks/>
          </p:cNvSpPr>
          <p:nvPr/>
        </p:nvSpPr>
        <p:spPr>
          <a:xfrm>
            <a:off x="164211" y="5458968"/>
            <a:ext cx="8039100" cy="8421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ru-RU" altLang="ru-RU" dirty="0" smtClean="0">
                <a:solidFill>
                  <a:schemeClr val="accent6">
                    <a:lumMod val="75000"/>
                  </a:schemeClr>
                </a:solidFill>
              </a:rPr>
              <a:t>Мы хотим, что бы ваша компания была еще более эффективной!</a:t>
            </a:r>
            <a:endParaRPr lang="ru-RU" dirty="0">
              <a:solidFill>
                <a:schemeClr val="accent6">
                  <a:lumMod val="75000"/>
                </a:schemeClr>
              </a:solidFill>
            </a:endParaRPr>
          </a:p>
        </p:txBody>
      </p:sp>
    </p:spTree>
    <p:extLst>
      <p:ext uri="{BB962C8B-B14F-4D97-AF65-F5344CB8AC3E}">
        <p14:creationId xmlns="" xmlns:p14="http://schemas.microsoft.com/office/powerpoint/2010/main" val="252592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Развитие идеи, ожидаемый результат</a:t>
            </a:r>
            <a:endParaRPr lang="ru-RU" dirty="0">
              <a:solidFill>
                <a:srgbClr val="002060"/>
              </a:solidFill>
            </a:endParaRPr>
          </a:p>
        </p:txBody>
      </p:sp>
      <p:graphicFrame>
        <p:nvGraphicFramePr>
          <p:cNvPr id="5" name="Объект 4"/>
          <p:cNvGraphicFramePr>
            <a:graphicFrameLocks noGrp="1"/>
          </p:cNvGraphicFramePr>
          <p:nvPr>
            <p:ph idx="1"/>
            <p:extLst>
              <p:ext uri="{D42A27DB-BD31-4B8C-83A1-F6EECF244321}">
                <p14:modId xmlns="" xmlns:p14="http://schemas.microsoft.com/office/powerpoint/2010/main" val="831421476"/>
              </p:ext>
            </p:extLst>
          </p:nvPr>
        </p:nvGraphicFramePr>
        <p:xfrm>
          <a:off x="345814" y="1399031"/>
          <a:ext cx="11007986" cy="484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descr="Готовы к труду и обороне · Администрация города Ливны"/>
          <p:cNvPicPr>
            <a:picLocks noChangeAspect="1"/>
          </p:cNvPicPr>
          <p:nvPr/>
        </p:nvPicPr>
        <p:blipFill>
          <a:blip r:embed="rId7" cstate="print">
            <a:extLst>
              <a:ext uri="{BEBA8EAE-BF5A-486C-A8C5-ECC9F3942E4B}">
                <a14:imgProps xmlns="" xmlns:a14="http://schemas.microsoft.com/office/drawing/2010/main">
                  <a14:imgLayer r:embed="rId8">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10847565" y="4405121"/>
            <a:ext cx="1344435" cy="1136142"/>
          </a:xfrm>
          <a:prstGeom prst="rect">
            <a:avLst/>
          </a:prstGeom>
        </p:spPr>
      </p:pic>
    </p:spTree>
    <p:extLst>
      <p:ext uri="{BB962C8B-B14F-4D97-AF65-F5344CB8AC3E}">
        <p14:creationId xmlns="" xmlns:p14="http://schemas.microsoft.com/office/powerpoint/2010/main" val="223995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Картирование процесса</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725880889"/>
              </p:ext>
            </p:extLst>
          </p:nvPr>
        </p:nvGraphicFramePr>
        <p:xfrm>
          <a:off x="838200" y="160616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2192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Картирование процесса</a:t>
            </a:r>
            <a:endParaRPr lang="ru-RU" dirty="0">
              <a:solidFill>
                <a:srgbClr val="002060"/>
              </a:solidFill>
            </a:endParaRPr>
          </a:p>
        </p:txBody>
      </p:sp>
      <p:pic>
        <p:nvPicPr>
          <p:cNvPr id="6" name="Рисунок 5"/>
          <p:cNvPicPr>
            <a:picLocks noChangeAspect="1"/>
          </p:cNvPicPr>
          <p:nvPr/>
        </p:nvPicPr>
        <p:blipFill>
          <a:blip r:embed="rId2" cstate="print"/>
          <a:stretch>
            <a:fillRect/>
          </a:stretch>
        </p:blipFill>
        <p:spPr>
          <a:xfrm>
            <a:off x="4886531" y="1690688"/>
            <a:ext cx="7142023" cy="4281487"/>
          </a:xfrm>
          <a:prstGeom prst="rect">
            <a:avLst/>
          </a:prstGeom>
        </p:spPr>
      </p:pic>
      <p:graphicFrame>
        <p:nvGraphicFramePr>
          <p:cNvPr id="3" name="Объект 2"/>
          <p:cNvGraphicFramePr>
            <a:graphicFrameLocks noGrp="1"/>
          </p:cNvGraphicFramePr>
          <p:nvPr>
            <p:ph idx="1"/>
            <p:extLst>
              <p:ext uri="{D42A27DB-BD31-4B8C-83A1-F6EECF244321}">
                <p14:modId xmlns="" xmlns:p14="http://schemas.microsoft.com/office/powerpoint/2010/main" val="1789135960"/>
              </p:ext>
            </p:extLst>
          </p:nvPr>
        </p:nvGraphicFramePr>
        <p:xfrm>
          <a:off x="208406" y="2229643"/>
          <a:ext cx="4457700" cy="320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9197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1910</Words>
  <Application>Microsoft Office PowerPoint</Application>
  <PresentationFormat>Произвольный</PresentationFormat>
  <Paragraphs>193</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ПАК УБДРКОПФ</vt:lpstr>
      <vt:lpstr>Как появилась идея ПАК УБДРКОПФ</vt:lpstr>
      <vt:lpstr>Анализ существующих методов подсчета</vt:lpstr>
      <vt:lpstr>Актуальность проекта</vt:lpstr>
      <vt:lpstr>Актуальность проекта</vt:lpstr>
      <vt:lpstr>Цели проекта</vt:lpstr>
      <vt:lpstr>Развитие идеи, ожидаемый результат</vt:lpstr>
      <vt:lpstr>Картирование процесса</vt:lpstr>
      <vt:lpstr>Картирование процесса</vt:lpstr>
      <vt:lpstr>Картирование процесса</vt:lpstr>
      <vt:lpstr>Эффект от внедрения</vt:lpstr>
      <vt:lpstr>Дорожная карта проекта</vt:lpstr>
      <vt:lpstr>Внешний вид и состав ПАК</vt:lpstr>
      <vt:lpstr>Условия поставки</vt:lpstr>
      <vt:lpstr>Информация о компании</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УБДРКОПФ</dc:title>
  <dc:creator>Панов Денис Александрович</dc:creator>
  <cp:lastModifiedBy>penich</cp:lastModifiedBy>
  <cp:revision>79</cp:revision>
  <dcterms:created xsi:type="dcterms:W3CDTF">2018-09-17T08:57:20Z</dcterms:created>
  <dcterms:modified xsi:type="dcterms:W3CDTF">2020-04-13T09:45:33Z</dcterms:modified>
</cp:coreProperties>
</file>